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lMIHL0QBiAjN7uvkoCrwGSoP/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07" name="Google Shape;407;p34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altLang="zh-TW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3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23" name="Google Shape;423;p35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altLang="zh-TW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3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39" name="Google Shape;439;p36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altLang="zh-TW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3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55" name="Google Shape;455;p37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altLang="zh-TW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66" name="Google Shape;466;p38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altLang="zh-TW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8.jp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330" y="-2280995"/>
            <a:ext cx="6525313" cy="695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20964">
            <a:off x="15007423" y="2697716"/>
            <a:ext cx="166135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42474">
            <a:off x="-1622122" y="6587447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 l="52139"/>
          <a:stretch/>
        </p:blipFill>
        <p:spPr>
          <a:xfrm rot="-5323857">
            <a:off x="4514645" y="4142334"/>
            <a:ext cx="1979170" cy="789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29545" y="3925562"/>
            <a:ext cx="606261" cy="100416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1193837" y="2008685"/>
            <a:ext cx="9778963" cy="511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64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0" i="0" u="none" strike="noStrike" cap="none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南門國小111學年度</a:t>
            </a:r>
            <a:endParaRPr sz="8000" b="0" i="0" u="none" strike="noStrike" cap="none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664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0" i="0" u="none" strike="noStrike" cap="none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第一學期</a:t>
            </a:r>
            <a:endParaRPr sz="8000" b="0" i="0" u="none" strike="noStrike" cap="none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664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 b="0" i="0" u="none" strike="noStrike" cap="none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501班親會</a:t>
            </a:r>
            <a:endParaRPr sz="8000" b="0" i="0" u="none" strike="noStrike" cap="none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029942" y="1307614"/>
            <a:ext cx="8948575" cy="73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 b="0" i="0" u="none" strike="noStrike" cap="none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歡迎各位家長蒞臨</a:t>
            </a:r>
            <a:endParaRPr sz="8800" b="0" i="0" u="none" strike="noStrike" cap="none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2127222" y="7797443"/>
            <a:ext cx="6734967" cy="131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100" b="0" i="0" u="none" strike="noStrike" cap="none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導師  溫思晴</a:t>
            </a:r>
            <a:endParaRPr sz="5100" b="0" i="0" u="none" strike="noStrike" cap="none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100" b="0" i="0" u="none" strike="noStrike" cap="none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111/09/16</a:t>
            </a:r>
            <a:endParaRPr sz="5100" b="0" i="0" u="none" strike="noStrike" cap="none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238156" y="8286924"/>
            <a:ext cx="606261" cy="100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9">
            <a:alphaModFix/>
          </a:blip>
          <a:srcRect t="19747"/>
          <a:stretch/>
        </p:blipFill>
        <p:spPr>
          <a:xfrm>
            <a:off x="9728262" y="5409173"/>
            <a:ext cx="7279503" cy="438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6">
            <a:alphaModFix/>
          </a:blip>
          <a:srcRect l="25548" t="32164" r="27084" b="7776"/>
          <a:stretch/>
        </p:blipFill>
        <p:spPr>
          <a:xfrm>
            <a:off x="4243138" y="952500"/>
            <a:ext cx="10615862" cy="757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1"/>
          <p:cNvPicPr preferRelativeResize="0"/>
          <p:nvPr/>
        </p:nvPicPr>
        <p:blipFill rotWithShape="1">
          <a:blip r:embed="rId6">
            <a:alphaModFix/>
          </a:blip>
          <a:srcRect l="25000" t="30808" r="26667" b="9079"/>
          <a:stretch/>
        </p:blipFill>
        <p:spPr>
          <a:xfrm>
            <a:off x="4038600" y="1028700"/>
            <a:ext cx="10685072" cy="747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6">
            <a:alphaModFix/>
          </a:blip>
          <a:srcRect l="25000" t="29258" r="27083" b="7784"/>
          <a:stretch/>
        </p:blipFill>
        <p:spPr>
          <a:xfrm>
            <a:off x="3962400" y="1263987"/>
            <a:ext cx="10287000" cy="7602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 rotWithShape="1">
          <a:blip r:embed="rId6">
            <a:alphaModFix/>
          </a:blip>
          <a:srcRect l="25000" t="29258" r="26667" b="7784"/>
          <a:stretch/>
        </p:blipFill>
        <p:spPr>
          <a:xfrm>
            <a:off x="3733800" y="1078199"/>
            <a:ext cx="10668000" cy="781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 rotWithShape="1">
          <a:blip r:embed="rId6">
            <a:alphaModFix/>
          </a:blip>
          <a:srcRect l="24513" t="26912" r="26249" b="12221"/>
          <a:stretch/>
        </p:blipFill>
        <p:spPr>
          <a:xfrm>
            <a:off x="3428999" y="1257300"/>
            <a:ext cx="11068117" cy="76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5"/>
          <p:cNvPicPr preferRelativeResize="0"/>
          <p:nvPr/>
        </p:nvPicPr>
        <p:blipFill rotWithShape="1">
          <a:blip r:embed="rId6">
            <a:alphaModFix/>
          </a:blip>
          <a:srcRect l="24582" t="26296" r="27500" b="12962"/>
          <a:stretch/>
        </p:blipFill>
        <p:spPr>
          <a:xfrm>
            <a:off x="3820600" y="912097"/>
            <a:ext cx="11170712" cy="7965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 txBox="1"/>
          <p:nvPr/>
        </p:nvSpPr>
        <p:spPr>
          <a:xfrm>
            <a:off x="169265" y="2233565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999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501重要行事曆</a:t>
            </a:r>
            <a:endParaRPr/>
          </a:p>
        </p:txBody>
      </p:sp>
      <p:sp>
        <p:nvSpPr>
          <p:cNvPr id="251" name="Google Shape;251;p16"/>
          <p:cNvSpPr txBox="1"/>
          <p:nvPr/>
        </p:nvSpPr>
        <p:spPr>
          <a:xfrm>
            <a:off x="8610600" y="3458596"/>
            <a:ext cx="8415257" cy="141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可詳見501Line@</a:t>
            </a:r>
            <a:endParaRPr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班群  - 圖文選單  點選「行事曆</a:t>
            </a:r>
            <a:r>
              <a:rPr lang="zh-TW" sz="5000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」</a:t>
            </a:r>
            <a:endParaRPr sz="5000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62657" y="6048475"/>
            <a:ext cx="6750783" cy="719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20964">
            <a:off x="2389458" y="6641696"/>
            <a:ext cx="166135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3008" y="5619499"/>
            <a:ext cx="6050440" cy="40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6"/>
          <p:cNvSpPr/>
          <p:nvPr/>
        </p:nvSpPr>
        <p:spPr>
          <a:xfrm rot="1284020">
            <a:off x="13634444" y="4926150"/>
            <a:ext cx="1083903" cy="309913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6"/>
          <p:cNvSpPr/>
          <p:nvPr/>
        </p:nvSpPr>
        <p:spPr>
          <a:xfrm>
            <a:off x="11582400" y="7631798"/>
            <a:ext cx="2667000" cy="2159902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1863" y="3749766"/>
            <a:ext cx="3808704" cy="380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7"/>
          <p:cNvPicPr preferRelativeResize="0"/>
          <p:nvPr/>
        </p:nvPicPr>
        <p:blipFill rotWithShape="1">
          <a:blip r:embed="rId6">
            <a:alphaModFix/>
          </a:blip>
          <a:srcRect l="24582" t="24074" r="26250" b="12968"/>
          <a:stretch/>
        </p:blipFill>
        <p:spPr>
          <a:xfrm>
            <a:off x="3771900" y="1104900"/>
            <a:ext cx="10744200" cy="773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8"/>
          <p:cNvPicPr preferRelativeResize="0"/>
          <p:nvPr/>
        </p:nvPicPr>
        <p:blipFill rotWithShape="1">
          <a:blip r:embed="rId6">
            <a:alphaModFix/>
          </a:blip>
          <a:srcRect l="27501" t="23332" r="28108" b="18889"/>
          <a:stretch/>
        </p:blipFill>
        <p:spPr>
          <a:xfrm>
            <a:off x="4038600" y="876299"/>
            <a:ext cx="10972800" cy="8033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 rotWithShape="1">
          <a:blip r:embed="rId6">
            <a:alphaModFix/>
          </a:blip>
          <a:srcRect l="25832" t="23333" r="27083" b="19630"/>
          <a:stretch/>
        </p:blipFill>
        <p:spPr>
          <a:xfrm>
            <a:off x="3276600" y="1413746"/>
            <a:ext cx="11277600" cy="7684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75521">
            <a:off x="14055343" y="1228095"/>
            <a:ext cx="1999742" cy="191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5610" y="3499159"/>
            <a:ext cx="923863" cy="153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9473" y="1866956"/>
            <a:ext cx="606261" cy="100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4243" y="5143500"/>
            <a:ext cx="4777250" cy="477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7939" y="6270099"/>
            <a:ext cx="4093531" cy="40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3501949" y="397529"/>
            <a:ext cx="10739086" cy="16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99" b="0" i="0" u="none" strike="noStrike" cap="none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班親會流程</a:t>
            </a:r>
            <a:endParaRPr sz="10599" b="0" i="0" u="none" strike="noStrike" cap="none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4572000" y="1943217"/>
            <a:ext cx="8684928" cy="4691317"/>
            <a:chOff x="0" y="1"/>
            <a:chExt cx="8684928" cy="4691317"/>
          </a:xfrm>
        </p:grpSpPr>
        <p:sp>
          <p:nvSpPr>
            <p:cNvPr id="109" name="Google Shape;109;p2"/>
            <p:cNvSpPr/>
            <p:nvPr/>
          </p:nvSpPr>
          <p:spPr>
            <a:xfrm rot="5400000">
              <a:off x="-192112" y="197650"/>
              <a:ext cx="1280751" cy="896526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27869E"/>
                </a:gs>
                <a:gs pos="80000">
                  <a:srgbClr val="34B0D0"/>
                </a:gs>
                <a:gs pos="100000">
                  <a:srgbClr val="30B3D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1" y="453800"/>
              <a:ext cx="896526" cy="384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DFKai-SB"/>
                <a:buNone/>
              </a:pPr>
              <a:r>
                <a:rPr lang="zh-TW" sz="2800" b="1" i="0" u="none" strike="noStrike" cap="none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1</a:t>
              </a:r>
              <a:endParaRPr sz="2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5400000">
              <a:off x="4337269" y="-3440393"/>
              <a:ext cx="832926" cy="771371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896876" y="40660"/>
              <a:ext cx="7673053" cy="751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5400" rIns="25400" bIns="2540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Char char="•"/>
              </a:pPr>
              <a:r>
                <a:rPr lang="zh-TW" sz="4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相見歡~</a:t>
              </a:r>
              <a:r>
                <a:rPr lang="zh-TW" sz="3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導師及家長相互介紹</a:t>
              </a:r>
              <a:endPara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5400000">
              <a:off x="-192112" y="1333318"/>
              <a:ext cx="1280751" cy="896526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24AC4B"/>
                </a:gs>
                <a:gs pos="80000">
                  <a:srgbClr val="2FE363"/>
                </a:gs>
                <a:gs pos="100000">
                  <a:srgbClr val="2CE86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1" y="1589468"/>
              <a:ext cx="896526" cy="384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DFKai-SB"/>
                <a:buNone/>
              </a:pPr>
              <a:r>
                <a:rPr lang="zh-TW" sz="2800" b="1" i="0" u="none" strike="noStrike" cap="none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2</a:t>
              </a:r>
              <a:endParaRPr sz="2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5400000">
              <a:off x="4315707" y="-2369765"/>
              <a:ext cx="834461" cy="77553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7D67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 txBox="1"/>
            <p:nvPr/>
          </p:nvSpPr>
          <p:spPr>
            <a:xfrm>
              <a:off x="855248" y="1131429"/>
              <a:ext cx="7714646" cy="7529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5400" rIns="25400" bIns="2540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Char char="•"/>
              </a:pPr>
              <a:r>
                <a:rPr lang="zh-TW" sz="4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學校校務報告及宣導</a:t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5400000">
              <a:off x="-192112" y="2467999"/>
              <a:ext cx="1280751" cy="896526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81BC1F"/>
                </a:gs>
                <a:gs pos="80000">
                  <a:srgbClr val="ABF62A"/>
                </a:gs>
                <a:gs pos="100000">
                  <a:srgbClr val="ADFB2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1" y="2724149"/>
              <a:ext cx="896526" cy="384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DFKai-SB"/>
                <a:buNone/>
              </a:pPr>
              <a:r>
                <a:rPr lang="zh-TW" sz="2800" b="1" i="0" u="none" strike="noStrike" cap="none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3</a:t>
              </a:r>
              <a:endParaRPr sz="2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5400000">
              <a:off x="4374483" y="-1202071"/>
              <a:ext cx="832488" cy="778840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ABE74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896526" y="2316525"/>
              <a:ext cx="7747764" cy="751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5400" rIns="25400" bIns="25400" anchor="ctr" anchorCtr="0">
              <a:noAutofit/>
            </a:bodyPr>
            <a:lstStyle/>
            <a:p>
              <a:pPr marL="285750" marR="0" lvl="1" indent="-31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endParaRPr sz="4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Char char="•"/>
              </a:pPr>
              <a:r>
                <a:rPr lang="zh-TW" sz="3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成立班親會組織</a:t>
              </a:r>
              <a:endParaRPr/>
            </a:p>
            <a:p>
              <a:pPr marL="285750" marR="0" lvl="1" indent="-31750" algn="l" rtl="0">
                <a:lnSpc>
                  <a:spcPct val="90000"/>
                </a:lnSpc>
                <a:spcBef>
                  <a:spcPts val="54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endParaRPr sz="4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5400000">
              <a:off x="-192112" y="3602679"/>
              <a:ext cx="1280751" cy="896526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C8691E"/>
                </a:gs>
                <a:gs pos="80000">
                  <a:srgbClr val="FF8C27"/>
                </a:gs>
                <a:gs pos="100000">
                  <a:srgbClr val="FF8B2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 txBox="1"/>
            <p:nvPr/>
          </p:nvSpPr>
          <p:spPr>
            <a:xfrm>
              <a:off x="1" y="3858829"/>
              <a:ext cx="896526" cy="384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DFKai-SB"/>
                <a:buNone/>
              </a:pPr>
              <a:r>
                <a:rPr lang="zh-TW" sz="2800" b="1" i="0" u="none" strike="noStrike" cap="none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4</a:t>
              </a:r>
              <a:endParaRPr sz="2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5400000">
              <a:off x="4282424" y="69104"/>
              <a:ext cx="832488" cy="756845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F6944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 txBox="1"/>
            <p:nvPr/>
          </p:nvSpPr>
          <p:spPr>
            <a:xfrm>
              <a:off x="914439" y="3477729"/>
              <a:ext cx="7527820" cy="751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2850" rIns="22850" bIns="2285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Char char="•"/>
              </a:pPr>
              <a:r>
                <a:rPr lang="zh-TW" sz="3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班級經營理念及課程規畫</a:t>
              </a: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4512910" y="6338151"/>
            <a:ext cx="1016575" cy="1396149"/>
            <a:chOff x="1" y="4393733"/>
            <a:chExt cx="1123858" cy="1605512"/>
          </a:xfrm>
        </p:grpSpPr>
        <p:sp>
          <p:nvSpPr>
            <p:cNvPr id="126" name="Google Shape;126;p2"/>
            <p:cNvSpPr/>
            <p:nvPr/>
          </p:nvSpPr>
          <p:spPr>
            <a:xfrm rot="5400000">
              <a:off x="-240826" y="4634560"/>
              <a:ext cx="1605512" cy="1123858"/>
            </a:xfrm>
            <a:prstGeom prst="chevron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1" y="4955662"/>
              <a:ext cx="1123858" cy="4816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DFKai-SB"/>
                <a:buNone/>
              </a:pPr>
              <a:r>
                <a:rPr lang="zh-TW" sz="3200" b="1" i="0" u="none" strike="noStrike" cap="none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5</a:t>
              </a:r>
              <a:endParaRPr sz="32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5529485" y="6338151"/>
            <a:ext cx="7808465" cy="1043583"/>
            <a:chOff x="1123859" y="4393734"/>
            <a:chExt cx="8151702" cy="1043583"/>
          </a:xfrm>
        </p:grpSpPr>
        <p:sp>
          <p:nvSpPr>
            <p:cNvPr id="129" name="Google Shape;129;p2"/>
            <p:cNvSpPr/>
            <p:nvPr/>
          </p:nvSpPr>
          <p:spPr>
            <a:xfrm rot="5400000">
              <a:off x="4677918" y="839674"/>
              <a:ext cx="1043583" cy="815170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F48F3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 txBox="1"/>
            <p:nvPr/>
          </p:nvSpPr>
          <p:spPr>
            <a:xfrm>
              <a:off x="1123859" y="4444677"/>
              <a:ext cx="8100758" cy="941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5400" rIns="25400" bIns="2540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Char char="•"/>
              </a:pPr>
              <a:r>
                <a:rPr lang="zh-TW" sz="4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我們攜手幫助孩子成長</a:t>
              </a: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4528867" y="7439688"/>
            <a:ext cx="1000617" cy="1396149"/>
            <a:chOff x="1" y="4393733"/>
            <a:chExt cx="1123858" cy="1605512"/>
          </a:xfrm>
        </p:grpSpPr>
        <p:sp>
          <p:nvSpPr>
            <p:cNvPr id="132" name="Google Shape;132;p2"/>
            <p:cNvSpPr/>
            <p:nvPr/>
          </p:nvSpPr>
          <p:spPr>
            <a:xfrm rot="5400000">
              <a:off x="-240826" y="4634560"/>
              <a:ext cx="1605512" cy="1123858"/>
            </a:xfrm>
            <a:prstGeom prst="chevron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 txBox="1"/>
            <p:nvPr/>
          </p:nvSpPr>
          <p:spPr>
            <a:xfrm>
              <a:off x="1" y="4955662"/>
              <a:ext cx="1123858" cy="4816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DFKai-SB"/>
                <a:buNone/>
              </a:pPr>
              <a:r>
                <a:rPr lang="zh-TW" sz="28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6</a:t>
              </a:r>
              <a:endParaRPr sz="28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134" name="Google Shape;134;p2"/>
          <p:cNvGrpSpPr/>
          <p:nvPr/>
        </p:nvGrpSpPr>
        <p:grpSpPr>
          <a:xfrm>
            <a:off x="5529485" y="7466351"/>
            <a:ext cx="7808465" cy="1043583"/>
            <a:chOff x="1123859" y="4393734"/>
            <a:chExt cx="8151702" cy="1043583"/>
          </a:xfrm>
        </p:grpSpPr>
        <p:sp>
          <p:nvSpPr>
            <p:cNvPr id="135" name="Google Shape;135;p2"/>
            <p:cNvSpPr/>
            <p:nvPr/>
          </p:nvSpPr>
          <p:spPr>
            <a:xfrm rot="5400000">
              <a:off x="4677918" y="839674"/>
              <a:ext cx="1043583" cy="815170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F48F3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 txBox="1"/>
            <p:nvPr/>
          </p:nvSpPr>
          <p:spPr>
            <a:xfrm>
              <a:off x="1123859" y="4444677"/>
              <a:ext cx="8100758" cy="941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4475" tIns="25400" rIns="25400" bIns="2540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rial"/>
                <a:buChar char="•"/>
              </a:pPr>
              <a:r>
                <a:rPr lang="zh-TW" sz="4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親師溝通時間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0"/>
          <p:cNvPicPr preferRelativeResize="0"/>
          <p:nvPr/>
        </p:nvPicPr>
        <p:blipFill rotWithShape="1">
          <a:blip r:embed="rId6">
            <a:alphaModFix/>
          </a:blip>
          <a:srcRect l="25000" t="21909" r="26599" b="15135"/>
          <a:stretch/>
        </p:blipFill>
        <p:spPr>
          <a:xfrm>
            <a:off x="4038600" y="775519"/>
            <a:ext cx="11049000" cy="8084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1"/>
          <p:cNvPicPr preferRelativeResize="0"/>
          <p:nvPr/>
        </p:nvPicPr>
        <p:blipFill rotWithShape="1">
          <a:blip r:embed="rId6">
            <a:alphaModFix/>
          </a:blip>
          <a:srcRect l="25832" t="31481" r="28109" b="10740"/>
          <a:stretch/>
        </p:blipFill>
        <p:spPr>
          <a:xfrm>
            <a:off x="3733800" y="1257300"/>
            <a:ext cx="10798947" cy="7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2"/>
          <p:cNvPicPr preferRelativeResize="0"/>
          <p:nvPr/>
        </p:nvPicPr>
        <p:blipFill rotWithShape="1">
          <a:blip r:embed="rId6">
            <a:alphaModFix/>
          </a:blip>
          <a:srcRect l="25000" t="32222" r="27083" b="20370"/>
          <a:stretch/>
        </p:blipFill>
        <p:spPr>
          <a:xfrm>
            <a:off x="3276600" y="1420000"/>
            <a:ext cx="12304461" cy="68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/>
          <p:cNvPicPr preferRelativeResize="0"/>
          <p:nvPr/>
        </p:nvPicPr>
        <p:blipFill rotWithShape="1">
          <a:blip r:embed="rId6">
            <a:alphaModFix/>
          </a:blip>
          <a:srcRect l="24852" t="30739" r="26600" b="10741"/>
          <a:stretch/>
        </p:blipFill>
        <p:spPr>
          <a:xfrm>
            <a:off x="3809999" y="1181099"/>
            <a:ext cx="11351041" cy="769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4"/>
          <p:cNvPicPr preferRelativeResize="0"/>
          <p:nvPr/>
        </p:nvPicPr>
        <p:blipFill rotWithShape="1">
          <a:blip r:embed="rId6">
            <a:alphaModFix/>
          </a:blip>
          <a:srcRect l="27500" t="27778" r="28107" b="11480"/>
          <a:stretch/>
        </p:blipFill>
        <p:spPr>
          <a:xfrm>
            <a:off x="3988647" y="571500"/>
            <a:ext cx="10791503" cy="830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/>
          <p:cNvPicPr preferRelativeResize="0"/>
          <p:nvPr/>
        </p:nvPicPr>
        <p:blipFill rotWithShape="1">
          <a:blip r:embed="rId6">
            <a:alphaModFix/>
          </a:blip>
          <a:srcRect l="27500" t="27778" r="26600" b="10739"/>
          <a:stretch/>
        </p:blipFill>
        <p:spPr>
          <a:xfrm>
            <a:off x="3505200" y="1182028"/>
            <a:ext cx="10515600" cy="7922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6"/>
          <p:cNvPicPr preferRelativeResize="0"/>
          <p:nvPr/>
        </p:nvPicPr>
        <p:blipFill rotWithShape="1">
          <a:blip r:embed="rId6">
            <a:alphaModFix/>
          </a:blip>
          <a:srcRect l="25000" t="24814" r="26599" b="15925"/>
          <a:stretch/>
        </p:blipFill>
        <p:spPr>
          <a:xfrm>
            <a:off x="3886200" y="965720"/>
            <a:ext cx="11708943" cy="806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/>
          <p:cNvPicPr preferRelativeResize="0"/>
          <p:nvPr/>
        </p:nvPicPr>
        <p:blipFill rotWithShape="1">
          <a:blip r:embed="rId6">
            <a:alphaModFix/>
          </a:blip>
          <a:srcRect l="24582" t="37043" r="25833" b="8518"/>
          <a:stretch/>
        </p:blipFill>
        <p:spPr>
          <a:xfrm>
            <a:off x="3241892" y="1213669"/>
            <a:ext cx="12162341" cy="751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8"/>
          <p:cNvPicPr preferRelativeResize="0"/>
          <p:nvPr/>
        </p:nvPicPr>
        <p:blipFill rotWithShape="1">
          <a:blip r:embed="rId6">
            <a:alphaModFix/>
          </a:blip>
          <a:srcRect l="24167" t="37042" r="26139" b="12223"/>
          <a:stretch/>
        </p:blipFill>
        <p:spPr>
          <a:xfrm>
            <a:off x="3352800" y="1257300"/>
            <a:ext cx="12340164" cy="70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9"/>
          <p:cNvPicPr preferRelativeResize="0"/>
          <p:nvPr/>
        </p:nvPicPr>
        <p:blipFill rotWithShape="1">
          <a:blip r:embed="rId6">
            <a:alphaModFix/>
          </a:blip>
          <a:srcRect l="26667" t="22592" r="28108" b="14450"/>
          <a:stretch/>
        </p:blipFill>
        <p:spPr>
          <a:xfrm>
            <a:off x="3886200" y="800100"/>
            <a:ext cx="10515600" cy="8234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074096" y="3168757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858" y="186889"/>
            <a:ext cx="4114800" cy="4549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7425189" y="673713"/>
            <a:ext cx="10295621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學歷：大葉大學教育專業發展    碩士</a:t>
            </a:r>
            <a:endParaRPr sz="400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經歷：文山國小、東門國小、南門國小</a:t>
            </a:r>
            <a:endParaRPr sz="400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聯絡電話：0958899756(手機)、</a:t>
            </a:r>
            <a:endParaRPr sz="400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                       </a:t>
            </a:r>
            <a:r>
              <a:rPr lang="zh-TW" sz="36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03-3370576(轉請假專線或學務處)</a:t>
            </a:r>
            <a:endParaRPr sz="400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457200" y="4762500"/>
            <a:ext cx="12115800" cy="445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66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恭喜您的孩子升上了五年級，很榮幸在未來日子裡與您一起為孩子的成長而努力！</a:t>
            </a:r>
            <a:endParaRPr sz="72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7800" y="4797056"/>
            <a:ext cx="4953000" cy="4816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0"/>
          <p:cNvPicPr preferRelativeResize="0"/>
          <p:nvPr/>
        </p:nvPicPr>
        <p:blipFill rotWithShape="1">
          <a:blip r:embed="rId6">
            <a:alphaModFix/>
          </a:blip>
          <a:srcRect l="24582" t="33704" r="26250" b="9080"/>
          <a:stretch/>
        </p:blipFill>
        <p:spPr>
          <a:xfrm>
            <a:off x="3505199" y="1070807"/>
            <a:ext cx="11809339" cy="7730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93460">
            <a:off x="13091160" y="7719621"/>
            <a:ext cx="166135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905500"/>
            <a:ext cx="4266204" cy="426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76294" y="5760874"/>
            <a:ext cx="4775021" cy="477502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1"/>
          <p:cNvSpPr txBox="1"/>
          <p:nvPr/>
        </p:nvSpPr>
        <p:spPr>
          <a:xfrm>
            <a:off x="3262181" y="497246"/>
            <a:ext cx="11763638" cy="170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99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班親會暨家長代表</a:t>
            </a:r>
            <a:endParaRPr sz="11099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1"/>
          <p:cNvSpPr txBox="1"/>
          <p:nvPr/>
        </p:nvSpPr>
        <p:spPr>
          <a:xfrm>
            <a:off x="3786844" y="2554868"/>
            <a:ext cx="11763600" cy="92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每班需要選出</a:t>
            </a:r>
            <a:r>
              <a:rPr lang="zh-TW" sz="5000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5位</a:t>
            </a: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家長代表，推薦一位擔任</a:t>
            </a: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000" dirty="0">
                <a:solidFill>
                  <a:srgbClr val="861C45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Arial"/>
              </a:rPr>
              <a:t>■</a:t>
            </a: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家長委員(班會長)，具遴選常務委員資格。</a:t>
            </a: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C45"/>
              </a:buClr>
              <a:buSzPts val="5000"/>
            </a:pPr>
            <a:r>
              <a:rPr lang="zh-TW" altLang="en-US" sz="5000" dirty="0">
                <a:solidFill>
                  <a:srgbClr val="861C45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Arial"/>
              </a:rPr>
              <a:t>■</a:t>
            </a: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班會長</a:t>
            </a:r>
            <a:r>
              <a:rPr lang="zh-TW" sz="5000" dirty="0">
                <a:solidFill>
                  <a:srgbClr val="861C45"/>
                </a:solidFill>
              </a:rPr>
              <a:t>(幸汝家長)</a:t>
            </a: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C45"/>
              </a:buClr>
              <a:buSzPts val="5000"/>
            </a:pPr>
            <a:r>
              <a:rPr lang="zh-TW" altLang="en-US" sz="5000" dirty="0">
                <a:solidFill>
                  <a:srgbClr val="861C45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Arial"/>
              </a:rPr>
              <a:t>■</a:t>
            </a: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文書長</a:t>
            </a:r>
            <a:r>
              <a:rPr lang="zh-TW" sz="5000" dirty="0">
                <a:solidFill>
                  <a:srgbClr val="861C45"/>
                </a:solidFill>
              </a:rPr>
              <a:t>(喬茵家長)</a:t>
            </a: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C45"/>
              </a:buClr>
              <a:buSzPts val="5000"/>
            </a:pPr>
            <a:r>
              <a:rPr lang="zh-TW" altLang="en-US" sz="5000" dirty="0">
                <a:solidFill>
                  <a:srgbClr val="861C45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Arial"/>
              </a:rPr>
              <a:t>■</a:t>
            </a: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總務長</a:t>
            </a:r>
            <a:r>
              <a:rPr lang="zh-TW" sz="5000" dirty="0">
                <a:solidFill>
                  <a:srgbClr val="861C45"/>
                </a:solidFill>
              </a:rPr>
              <a:t>(宏穆家長)</a:t>
            </a: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C45"/>
              </a:buClr>
              <a:buSzPts val="5000"/>
            </a:pPr>
            <a:r>
              <a:rPr lang="zh-TW" altLang="en-US" sz="5000" dirty="0">
                <a:solidFill>
                  <a:srgbClr val="861C45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Arial"/>
              </a:rPr>
              <a:t>■</a:t>
            </a: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活動長</a:t>
            </a:r>
            <a:r>
              <a:rPr lang="zh-TW" sz="5000" dirty="0">
                <a:solidFill>
                  <a:srgbClr val="861C45"/>
                </a:solidFill>
              </a:rPr>
              <a:t>(奕齊家長)</a:t>
            </a: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C45"/>
              </a:buClr>
              <a:buSzPts val="5000"/>
            </a:pPr>
            <a:r>
              <a:rPr lang="zh-TW" altLang="en-US" sz="5000" dirty="0">
                <a:solidFill>
                  <a:srgbClr val="861C45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Arial"/>
              </a:rPr>
              <a:t>■</a:t>
            </a: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聯絡長</a:t>
            </a:r>
            <a:r>
              <a:rPr lang="zh-TW" sz="5000" dirty="0">
                <a:solidFill>
                  <a:srgbClr val="861C45"/>
                </a:solidFill>
              </a:rPr>
              <a:t>(以樂家長)</a:t>
            </a: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 dirty="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5000" dirty="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1"/>
          <p:cNvSpPr/>
          <p:nvPr/>
        </p:nvSpPr>
        <p:spPr>
          <a:xfrm>
            <a:off x="11361250" y="5253600"/>
            <a:ext cx="4775100" cy="3240300"/>
          </a:xfrm>
          <a:prstGeom prst="wedgeEllipseCallout">
            <a:avLst>
              <a:gd name="adj1" fmla="val -85014"/>
              <a:gd name="adj2" fmla="val -31553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100" b="1" dirty="0">
                <a:solidFill>
                  <a:srgbClr val="FF0000"/>
                </a:solidFill>
              </a:rPr>
              <a:t>感謝以上五位家長</a:t>
            </a:r>
            <a:endParaRPr sz="3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 txBox="1"/>
          <p:nvPr/>
        </p:nvSpPr>
        <p:spPr>
          <a:xfrm>
            <a:off x="169265" y="2233565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999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視力保健的重要</a:t>
            </a:r>
            <a:endParaRPr sz="9999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62657" y="6048475"/>
            <a:ext cx="6750783" cy="719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20964">
            <a:off x="2389458" y="6641696"/>
            <a:ext cx="166135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2"/>
          <p:cNvSpPr txBox="1"/>
          <p:nvPr/>
        </p:nvSpPr>
        <p:spPr>
          <a:xfrm>
            <a:off x="146404" y="4089771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我們可以這樣做</a:t>
            </a:r>
            <a:endParaRPr sz="8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2"/>
          <p:cNvSpPr txBox="1"/>
          <p:nvPr/>
        </p:nvSpPr>
        <p:spPr>
          <a:xfrm>
            <a:off x="9880043" y="1287745"/>
            <a:ext cx="6730118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走路上下學</a:t>
            </a:r>
            <a:endParaRPr sz="8800">
              <a:solidFill>
                <a:srgbClr val="FF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9144000" y="6732103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FF0000"/>
                </a:solidFill>
                <a:highlight>
                  <a:srgbClr val="FF00FF"/>
                </a:highlight>
                <a:latin typeface="Calibri"/>
                <a:ea typeface="Calibri"/>
                <a:cs typeface="Calibri"/>
                <a:sym typeface="Calibri"/>
              </a:rPr>
              <a:t>做家事服務</a:t>
            </a:r>
            <a:endParaRPr sz="8800">
              <a:solidFill>
                <a:srgbClr val="FF0000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2"/>
          <p:cNvSpPr txBox="1"/>
          <p:nvPr/>
        </p:nvSpPr>
        <p:spPr>
          <a:xfrm>
            <a:off x="9144000" y="3247509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多做戶外活動</a:t>
            </a:r>
            <a:endParaRPr sz="8800">
              <a:solidFill>
                <a:srgbClr val="FF0000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32"/>
          <p:cNvSpPr txBox="1"/>
          <p:nvPr/>
        </p:nvSpPr>
        <p:spPr>
          <a:xfrm>
            <a:off x="9129823" y="5077384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FF0000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參加運動社團</a:t>
            </a:r>
            <a:endParaRPr sz="8800">
              <a:solidFill>
                <a:srgbClr val="FF0000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2"/>
          <p:cNvSpPr txBox="1"/>
          <p:nvPr/>
        </p:nvSpPr>
        <p:spPr>
          <a:xfrm>
            <a:off x="9448800" y="8636549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FF0000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定期檢查視力</a:t>
            </a:r>
            <a:endParaRPr sz="8800">
              <a:solidFill>
                <a:srgbClr val="FF0000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2"/>
          <p:cNvSpPr txBox="1"/>
          <p:nvPr/>
        </p:nvSpPr>
        <p:spPr>
          <a:xfrm>
            <a:off x="3155025" y="6967015"/>
            <a:ext cx="9705462" cy="300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用眼30分鐘</a:t>
            </a:r>
            <a:endParaRPr sz="8800">
              <a:solidFill>
                <a:srgbClr val="FF0000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休息10分鐘</a:t>
            </a:r>
            <a:endParaRPr sz="8800">
              <a:solidFill>
                <a:srgbClr val="FF0000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3"/>
          <p:cNvSpPr txBox="1"/>
          <p:nvPr/>
        </p:nvSpPr>
        <p:spPr>
          <a:xfrm>
            <a:off x="169265" y="2233565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999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水域安全的重要</a:t>
            </a:r>
            <a:endParaRPr sz="9999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62657" y="6048475"/>
            <a:ext cx="6750783" cy="719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20964">
            <a:off x="2389458" y="6641696"/>
            <a:ext cx="166135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3"/>
          <p:cNvSpPr txBox="1"/>
          <p:nvPr/>
        </p:nvSpPr>
        <p:spPr>
          <a:xfrm>
            <a:off x="146404" y="4089771"/>
            <a:ext cx="9705462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我們可以這樣做</a:t>
            </a:r>
            <a:endParaRPr sz="8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3"/>
          <p:cNvSpPr txBox="1"/>
          <p:nvPr/>
        </p:nvSpPr>
        <p:spPr>
          <a:xfrm>
            <a:off x="4419600" y="5571200"/>
            <a:ext cx="13639800" cy="296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3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800">
                <a:solidFill>
                  <a:srgbClr val="FF0000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請家長務必陪同孩子戲水，並挑選合格游泳場地。</a:t>
            </a:r>
            <a:endParaRPr sz="8800">
              <a:solidFill>
                <a:srgbClr val="FF0000"/>
              </a:solidFill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4"/>
          <p:cNvSpPr/>
          <p:nvPr/>
        </p:nvSpPr>
        <p:spPr>
          <a:xfrm>
            <a:off x="0" y="1749620"/>
            <a:ext cx="18288000" cy="8537380"/>
          </a:xfrm>
          <a:prstGeom prst="rect">
            <a:avLst/>
          </a:prstGeom>
          <a:solidFill>
            <a:srgbClr val="FCB2C4">
              <a:alpha val="14117"/>
            </a:srgb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4"/>
          <p:cNvSpPr txBox="1">
            <a:spLocks noGrp="1"/>
          </p:cNvSpPr>
          <p:nvPr>
            <p:ph type="ctrTitle"/>
          </p:nvPr>
        </p:nvSpPr>
        <p:spPr>
          <a:xfrm>
            <a:off x="2368674" y="145258"/>
            <a:ext cx="11876344" cy="160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zh-TW" sz="9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班級經營理念</a:t>
            </a:r>
            <a:endParaRPr sz="96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02008" y="6972300"/>
            <a:ext cx="1654516" cy="266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20424">
            <a:off x="34948" y="7424687"/>
            <a:ext cx="2546168" cy="2089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88598">
            <a:off x="394530" y="1464058"/>
            <a:ext cx="2382176" cy="195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23025">
            <a:off x="14647199" y="361562"/>
            <a:ext cx="3044954" cy="249932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4"/>
          <p:cNvSpPr txBox="1"/>
          <p:nvPr/>
        </p:nvSpPr>
        <p:spPr>
          <a:xfrm rot="995372">
            <a:off x="682861" y="1918534"/>
            <a:ext cx="1805518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感恩</a:t>
            </a:r>
            <a:endParaRPr sz="5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6" name="Google Shape;416;p34"/>
          <p:cNvSpPr txBox="1"/>
          <p:nvPr/>
        </p:nvSpPr>
        <p:spPr>
          <a:xfrm rot="-619035">
            <a:off x="483949" y="7992012"/>
            <a:ext cx="1805622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自律</a:t>
            </a:r>
            <a:endParaRPr sz="5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7" name="Google Shape;417;p34"/>
          <p:cNvSpPr txBox="1"/>
          <p:nvPr/>
        </p:nvSpPr>
        <p:spPr>
          <a:xfrm>
            <a:off x="15100311" y="1029514"/>
            <a:ext cx="2016224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禮貌</a:t>
            </a:r>
            <a:endParaRPr sz="6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8" name="Google Shape;418;p34"/>
          <p:cNvSpPr txBox="1"/>
          <p:nvPr/>
        </p:nvSpPr>
        <p:spPr>
          <a:xfrm>
            <a:off x="2626504" y="1672185"/>
            <a:ext cx="13770061" cy="799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1.以鼓勵、讚美激發孩子向善、向上、樂於學習的心。</a:t>
            </a: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2.注重品德的養成更勝於課業成績的高低，學習態度與日常生活言行的表現，都是要求與觀察的重點。</a:t>
            </a: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3.以引導討論及分組合作的教學方式，來培養孩子的創造 思考能力、發表能力、團隊合作的能力。</a:t>
            </a: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4.建立互信互助的親師合作，以親師座談會、電話、聯絡簿、通知單與您共同關心孩子的發展，良性的溝通，拉近您我的距離共同為孩子的未來加油。</a:t>
            </a: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5.每一位學生都是您與老師的寶貝，一律平等對待，希望能得到孩子的信任，建立亦師亦友的關係，讓孩子願意與我分享生活中的點點滴滴。</a:t>
            </a:r>
            <a:endParaRPr sz="36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728"/>
              </a:spcBef>
              <a:spcAft>
                <a:spcPts val="0"/>
              </a:spcAft>
              <a:buNone/>
            </a:pPr>
            <a:endParaRPr sz="4040">
              <a:solidFill>
                <a:srgbClr val="501CF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896"/>
              </a:spcBef>
              <a:spcAft>
                <a:spcPts val="0"/>
              </a:spcAft>
              <a:buNone/>
            </a:pPr>
            <a:endParaRPr sz="4480">
              <a:solidFill>
                <a:srgbClr val="501CF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02473">
            <a:off x="1066623" y="4207153"/>
            <a:ext cx="1174522" cy="1566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53050" y="5015447"/>
            <a:ext cx="5873260" cy="515610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5"/>
          <p:cNvSpPr/>
          <p:nvPr/>
        </p:nvSpPr>
        <p:spPr>
          <a:xfrm>
            <a:off x="1079104" y="1602246"/>
            <a:ext cx="11449272" cy="3109208"/>
          </a:xfrm>
          <a:prstGeom prst="cloud">
            <a:avLst/>
          </a:prstGeom>
          <a:solidFill>
            <a:srgbClr val="FCB2C4">
              <a:alpha val="21960"/>
            </a:srgb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5"/>
          <p:cNvSpPr txBox="1">
            <a:spLocks noGrp="1"/>
          </p:cNvSpPr>
          <p:nvPr>
            <p:ph type="ctrTitle"/>
          </p:nvPr>
        </p:nvSpPr>
        <p:spPr>
          <a:xfrm>
            <a:off x="2519265" y="390973"/>
            <a:ext cx="10623966" cy="174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sz="8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為什麼要改變?</a:t>
            </a:r>
            <a:endParaRPr sz="80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subTitle" idx="1"/>
          </p:nvPr>
        </p:nvSpPr>
        <p:spPr>
          <a:xfrm>
            <a:off x="2446548" y="2047622"/>
            <a:ext cx="9961816" cy="247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01CF6"/>
              </a:buClr>
              <a:buSzPts val="2000"/>
              <a:buNone/>
            </a:pPr>
            <a:r>
              <a:rPr lang="zh-TW" sz="40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Q:什麼是核心素養?</a:t>
            </a:r>
            <a:endParaRPr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None/>
            </a:pPr>
            <a:r>
              <a:rPr lang="zh-TW" sz="40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A:一個人為適應現在生活及面對未來挑戰，所應具備的知識、能力與態度。</a:t>
            </a:r>
            <a:endParaRPr sz="40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31674">
            <a:off x="13840923" y="6731850"/>
            <a:ext cx="1004126" cy="8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03605">
            <a:off x="283244" y="8632396"/>
            <a:ext cx="997348" cy="87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33082">
            <a:off x="12394680" y="1229431"/>
            <a:ext cx="1994256" cy="174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58615">
            <a:off x="1022440" y="8185125"/>
            <a:ext cx="1565636" cy="136848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5"/>
          <p:cNvSpPr/>
          <p:nvPr/>
        </p:nvSpPr>
        <p:spPr>
          <a:xfrm rot="325371">
            <a:off x="998500" y="4331065"/>
            <a:ext cx="12503832" cy="5175654"/>
          </a:xfrm>
          <a:prstGeom prst="cloud">
            <a:avLst/>
          </a:prstGeom>
          <a:solidFill>
            <a:srgbClr val="FCB2C4">
              <a:alpha val="21960"/>
            </a:srgb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5"/>
          <p:cNvSpPr txBox="1"/>
          <p:nvPr/>
        </p:nvSpPr>
        <p:spPr>
          <a:xfrm>
            <a:off x="802652" y="4567591"/>
            <a:ext cx="12589156" cy="384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Q:如何成為自發互動共好的終身學習者呢?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79500" marR="0" lvl="0" indent="-187324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  A:以前知識的唯一來源是「教材（課本）」，老師是宣達教材者，但是現在的知識來源太多元，變動又太快。老師不可能教所有的知識，而是要教孩子</a:t>
            </a:r>
            <a:r>
              <a:rPr lang="zh-TW" sz="4000" b="1" u="sng">
                <a:solidFill>
                  <a:srgbClr val="EC1AB0"/>
                </a:solidFill>
                <a:latin typeface="Arial"/>
                <a:ea typeface="Arial"/>
                <a:cs typeface="Arial"/>
                <a:sym typeface="Arial"/>
              </a:rPr>
              <a:t>學習的方法</a:t>
            </a: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，他們才能成為</a:t>
            </a:r>
            <a:r>
              <a:rPr lang="zh-TW" sz="4000" b="1">
                <a:solidFill>
                  <a:srgbClr val="EC1AB0"/>
                </a:solidFill>
                <a:latin typeface="Arial"/>
                <a:ea typeface="Arial"/>
                <a:cs typeface="Arial"/>
                <a:sym typeface="Arial"/>
              </a:rPr>
              <a:t>終身學習者</a:t>
            </a: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63867">
            <a:off x="14252899" y="1162681"/>
            <a:ext cx="1174522" cy="1566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"/>
          <p:cNvSpPr/>
          <p:nvPr/>
        </p:nvSpPr>
        <p:spPr>
          <a:xfrm>
            <a:off x="0" y="597711"/>
            <a:ext cx="18288000" cy="5409886"/>
          </a:xfrm>
          <a:prstGeom prst="rect">
            <a:avLst/>
          </a:prstGeom>
          <a:solidFill>
            <a:srgbClr val="8CB3E3">
              <a:alpha val="14117"/>
            </a:srgb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25508">
            <a:off x="14600116" y="1265443"/>
            <a:ext cx="2382288" cy="208229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6"/>
          <p:cNvSpPr txBox="1">
            <a:spLocks noGrp="1"/>
          </p:cNvSpPr>
          <p:nvPr>
            <p:ph type="ctrTitle"/>
          </p:nvPr>
        </p:nvSpPr>
        <p:spPr>
          <a:xfrm>
            <a:off x="4544072" y="321841"/>
            <a:ext cx="9649072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zh-TW" sz="9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學習的方法</a:t>
            </a:r>
            <a:endParaRPr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6"/>
          <p:cNvSpPr txBox="1">
            <a:spLocks noGrp="1"/>
          </p:cNvSpPr>
          <p:nvPr>
            <p:ph type="subTitle" idx="1"/>
          </p:nvPr>
        </p:nvSpPr>
        <p:spPr>
          <a:xfrm>
            <a:off x="6551711" y="3505883"/>
            <a:ext cx="10702234" cy="574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01CF6"/>
              </a:buClr>
              <a:buSzPts val="2200"/>
              <a:buNone/>
            </a:pPr>
            <a:r>
              <a:rPr lang="zh-TW" sz="4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1.課前預習、課後複習</a:t>
            </a:r>
            <a:endParaRPr sz="4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80"/>
              </a:spcBef>
              <a:spcAft>
                <a:spcPts val="0"/>
              </a:spcAft>
              <a:buClr>
                <a:srgbClr val="501CF6"/>
              </a:buClr>
              <a:buSzPts val="2200"/>
              <a:buNone/>
            </a:pPr>
            <a:r>
              <a:rPr lang="zh-TW" sz="4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2.做好時間規劃(手錶)</a:t>
            </a:r>
            <a:endParaRPr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80"/>
              </a:spcBef>
              <a:spcAft>
                <a:spcPts val="0"/>
              </a:spcAft>
              <a:buClr>
                <a:srgbClr val="501CF6"/>
              </a:buClr>
              <a:buSzPts val="2200"/>
              <a:buNone/>
            </a:pPr>
            <a:r>
              <a:rPr lang="zh-TW" sz="4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3.安親班完美作業應對之策(訂正重要性)</a:t>
            </a:r>
            <a:endParaRPr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80"/>
              </a:spcBef>
              <a:spcAft>
                <a:spcPts val="0"/>
              </a:spcAft>
              <a:buClr>
                <a:srgbClr val="501CF6"/>
              </a:buClr>
              <a:buSzPts val="2200"/>
              <a:buNone/>
            </a:pPr>
            <a:r>
              <a:rPr lang="zh-TW" sz="4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zh-TW" sz="4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對自己的學習負責(金牌任務)</a:t>
            </a:r>
            <a:endParaRPr sz="44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80"/>
              </a:spcBef>
              <a:spcAft>
                <a:spcPts val="0"/>
              </a:spcAft>
              <a:buClr>
                <a:srgbClr val="501CF6"/>
              </a:buClr>
              <a:buSzPts val="2200"/>
              <a:buNone/>
            </a:pPr>
            <a:r>
              <a:rPr lang="zh-TW" sz="4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5.培養自學力(因材網、學習吧線上學習)</a:t>
            </a:r>
            <a:endParaRPr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80"/>
              </a:spcBef>
              <a:spcAft>
                <a:spcPts val="0"/>
              </a:spcAft>
              <a:buClr>
                <a:srgbClr val="501CF6"/>
              </a:buClr>
              <a:buSzPts val="2200"/>
              <a:buNone/>
            </a:pPr>
            <a:r>
              <a:rPr lang="zh-TW" sz="4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6.閱讀課外讀物(閱讀護照、喜悅網)</a:t>
            </a:r>
            <a:endParaRPr sz="4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400" y="5431532"/>
            <a:ext cx="3825292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6"/>
          <p:cNvSpPr/>
          <p:nvPr/>
        </p:nvSpPr>
        <p:spPr>
          <a:xfrm>
            <a:off x="4967535" y="2407198"/>
            <a:ext cx="12286410" cy="7200800"/>
          </a:xfrm>
          <a:prstGeom prst="wedgeEllipseCallout">
            <a:avLst>
              <a:gd name="adj1" fmla="val -55792"/>
              <a:gd name="adj2" fmla="val 16175"/>
            </a:avLst>
          </a:prstGeom>
          <a:noFill/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92397">
            <a:off x="3691348" y="459418"/>
            <a:ext cx="1705448" cy="13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835" y="1111053"/>
            <a:ext cx="2435590" cy="23388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6"/>
          <p:cNvSpPr txBox="1"/>
          <p:nvPr/>
        </p:nvSpPr>
        <p:spPr>
          <a:xfrm rot="-1032736">
            <a:off x="842225" y="1695725"/>
            <a:ext cx="2010806" cy="116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勇敢</a:t>
            </a:r>
            <a:endParaRPr sz="6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0" name="Google Shape;450;p36"/>
          <p:cNvSpPr txBox="1"/>
          <p:nvPr/>
        </p:nvSpPr>
        <p:spPr>
          <a:xfrm>
            <a:off x="3897741" y="790010"/>
            <a:ext cx="1292662" cy="73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自信</a:t>
            </a:r>
            <a:endParaRPr sz="36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1" name="Google Shape;451;p36"/>
          <p:cNvSpPr txBox="1"/>
          <p:nvPr/>
        </p:nvSpPr>
        <p:spPr>
          <a:xfrm rot="858150">
            <a:off x="14888449" y="1825208"/>
            <a:ext cx="1805622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負責</a:t>
            </a:r>
            <a:endParaRPr sz="5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7"/>
          <p:cNvSpPr/>
          <p:nvPr/>
        </p:nvSpPr>
        <p:spPr>
          <a:xfrm>
            <a:off x="0" y="1255068"/>
            <a:ext cx="18288000" cy="6048672"/>
          </a:xfrm>
          <a:prstGeom prst="rect">
            <a:avLst/>
          </a:prstGeom>
          <a:solidFill>
            <a:srgbClr val="FFFF00">
              <a:alpha val="14117"/>
            </a:srgbClr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7"/>
          <p:cNvSpPr txBox="1">
            <a:spLocks noGrp="1"/>
          </p:cNvSpPr>
          <p:nvPr>
            <p:ph type="ctrTitle"/>
          </p:nvPr>
        </p:nvSpPr>
        <p:spPr>
          <a:xfrm>
            <a:off x="3671393" y="108952"/>
            <a:ext cx="9638806" cy="203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班級課程規畫</a:t>
            </a:r>
            <a:endParaRPr sz="88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009" y="6874031"/>
            <a:ext cx="1672574" cy="295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0543" y="6586992"/>
            <a:ext cx="3689158" cy="323869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7"/>
          <p:cNvSpPr txBox="1">
            <a:spLocks noGrp="1"/>
          </p:cNvSpPr>
          <p:nvPr>
            <p:ph type="subTitle" idx="1"/>
          </p:nvPr>
        </p:nvSpPr>
        <p:spPr>
          <a:xfrm>
            <a:off x="1887581" y="1831132"/>
            <a:ext cx="15842118" cy="7056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685800" lvl="0" indent="-685800" algn="l" rtl="0">
              <a:spcBef>
                <a:spcPts val="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語文領域(國語):1.預習 2.MAPS心智圖 3.口語表達 4.閱讀學習單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68580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語文領域(英語):1.口語表達 2.英語闖關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68580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語文領域(本土語):1.口語表達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68580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數學領域:1.數學思考表達 2.小組合作學習 3.科技輔助學習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68580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綜合領域:1.小組合作學習 2.數位閱讀學習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68580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健康與體育領域(健康):1.小組報告 2.實作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68580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藝術與人文領域:1.個人作品發表 2.實作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68580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社會領域:1.預習 2.小組合作學習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685800" algn="l" rtl="0">
              <a:spcBef>
                <a:spcPts val="800"/>
              </a:spcBef>
              <a:spcAft>
                <a:spcPts val="0"/>
              </a:spcAft>
              <a:buClr>
                <a:srgbClr val="501CF6"/>
              </a:buClr>
              <a:buSzPts val="2000"/>
              <a:buFont typeface="Arial"/>
              <a:buChar char="•"/>
            </a:pPr>
            <a:r>
              <a:rPr lang="zh-TW" sz="4000">
                <a:solidFill>
                  <a:srgbClr val="501CF6"/>
                </a:solidFill>
                <a:latin typeface="Arial"/>
                <a:ea typeface="Arial"/>
                <a:cs typeface="Arial"/>
                <a:sym typeface="Arial"/>
              </a:rPr>
              <a:t>自然領域:1.預習 2.小組合作學習 3.實驗</a:t>
            </a:r>
            <a:endParaRPr sz="4000">
              <a:solidFill>
                <a:srgbClr val="501CF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0" indent="-4318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4000">
              <a:solidFill>
                <a:srgbClr val="501CF6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685800" lvl="0" indent="-4318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4000">
              <a:solidFill>
                <a:srgbClr val="501CF6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685800" lvl="0" indent="-4318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4000">
              <a:solidFill>
                <a:srgbClr val="501CF6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4000">
              <a:solidFill>
                <a:srgbClr val="501CF6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62" name="Google Shape;46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08755">
            <a:off x="3303395" y="345251"/>
            <a:ext cx="1174522" cy="1566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8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469" name="Google Shape;46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" y="15446"/>
            <a:ext cx="18287728" cy="1029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362700"/>
            <a:ext cx="3809004" cy="380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9"/>
          <p:cNvSpPr txBox="1"/>
          <p:nvPr/>
        </p:nvSpPr>
        <p:spPr>
          <a:xfrm>
            <a:off x="2775466" y="573297"/>
            <a:ext cx="12737068" cy="1577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7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我們一起來幫助孩子</a:t>
            </a:r>
            <a:endParaRPr sz="9600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39"/>
          <p:cNvSpPr txBox="1"/>
          <p:nvPr/>
        </p:nvSpPr>
        <p:spPr>
          <a:xfrm>
            <a:off x="3989811" y="2150780"/>
            <a:ext cx="10884372" cy="626932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請於</a:t>
            </a: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7:20~7:50到校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，以免影響學習活動及成效，並養成</a:t>
            </a: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早睡早起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的好作息。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若需請假，事假可提前於</a:t>
            </a: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聯絡簿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中告知；一大早遇緊急事件或病假，7：50前班群留下訊息；7:50後請打</a:t>
            </a: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學校電話03-3370576(轉請假專線或學務處)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星期一三五穿著運動服，若有</a:t>
            </a: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體育課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請務必穿</a:t>
            </a: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運動鞋，勿穿牛仔褲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。其餘衣著以整齊乾淨為原則。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善用聯絡簿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：每天在聯絡簿簽名並檢查作業是否完成，以掌握孩子學習及生活狀況。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78" name="Google Shape;478;p39"/>
          <p:cNvSpPr txBox="1"/>
          <p:nvPr/>
        </p:nvSpPr>
        <p:spPr>
          <a:xfrm>
            <a:off x="3989811" y="7048620"/>
            <a:ext cx="10884372" cy="266508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豐富孩子的閱讀藏書，增進孩子的閱讀興趣，家中若有</a:t>
            </a: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適合孩子閱讀的書籍，歡迎提供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！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班級獎勵制度---</a:t>
            </a:r>
            <a:r>
              <a:rPr lang="zh-TW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集章換禮物，歡迎提供小獎品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！</a:t>
            </a:r>
            <a:endParaRPr/>
          </a:p>
        </p:txBody>
      </p:sp>
      <p:pic>
        <p:nvPicPr>
          <p:cNvPr id="479" name="Google Shape;479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9400" y="4599229"/>
            <a:ext cx="4074695" cy="484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293460">
            <a:off x="15017962" y="7627401"/>
            <a:ext cx="1381814" cy="342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 txBox="1"/>
          <p:nvPr/>
        </p:nvSpPr>
        <p:spPr>
          <a:xfrm>
            <a:off x="2286000" y="1394706"/>
            <a:ext cx="6604251" cy="14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999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家長相見歡</a:t>
            </a:r>
            <a:endParaRPr sz="9999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5237293" y="3365625"/>
            <a:ext cx="3089014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1.大家好！</a:t>
            </a:r>
            <a:endParaRPr sz="500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5085537" y="6393034"/>
            <a:ext cx="11965167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2.請簡單自我介紹或想對501說的一句話</a:t>
            </a:r>
            <a:endParaRPr sz="500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5588125" y="4879329"/>
            <a:ext cx="7239000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rgbClr val="861C45"/>
                </a:solidFill>
                <a:latin typeface="Arial"/>
                <a:ea typeface="Arial"/>
                <a:cs typeface="Arial"/>
                <a:sym typeface="Arial"/>
              </a:rPr>
              <a:t>我是(        )的爸爸或媽媽</a:t>
            </a:r>
            <a:endParaRPr sz="5000">
              <a:solidFill>
                <a:srgbClr val="861C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62657" y="6048475"/>
            <a:ext cx="6750783" cy="719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20964">
            <a:off x="2389458" y="6641696"/>
            <a:ext cx="166135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 txBox="1"/>
          <p:nvPr/>
        </p:nvSpPr>
        <p:spPr>
          <a:xfrm>
            <a:off x="6170433" y="8755123"/>
            <a:ext cx="10972800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感謝爸爸媽媽們的協助與配合喔！感恩！</a:t>
            </a:r>
            <a:endParaRPr sz="50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75521">
            <a:off x="702977" y="-211958"/>
            <a:ext cx="2753221" cy="263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400711">
            <a:off x="3008147" y="-1516422"/>
            <a:ext cx="11574757" cy="14043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20177" y="2624029"/>
            <a:ext cx="753620" cy="124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77105" y="785302"/>
            <a:ext cx="558959" cy="92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685" y="6667500"/>
            <a:ext cx="774318" cy="128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36064" y="420838"/>
            <a:ext cx="1739647" cy="173964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0"/>
          <p:cNvSpPr txBox="1"/>
          <p:nvPr/>
        </p:nvSpPr>
        <p:spPr>
          <a:xfrm>
            <a:off x="2493534" y="-107167"/>
            <a:ext cx="13199770" cy="1577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64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班級社群及網頁導覽</a:t>
            </a:r>
            <a:endParaRPr sz="8000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144000" y="2485373"/>
            <a:ext cx="7470196" cy="2377750"/>
            <a:chOff x="0" y="2856"/>
            <a:chExt cx="7470196" cy="2377750"/>
          </a:xfrm>
        </p:grpSpPr>
        <p:sp>
          <p:nvSpPr>
            <p:cNvPr id="493" name="Google Shape;493;p40"/>
            <p:cNvSpPr/>
            <p:nvPr/>
          </p:nvSpPr>
          <p:spPr>
            <a:xfrm rot="5400000">
              <a:off x="-200908" y="203764"/>
              <a:ext cx="1339388" cy="937572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27869E"/>
                </a:gs>
                <a:gs pos="80000">
                  <a:srgbClr val="34B0D0"/>
                </a:gs>
                <a:gs pos="100000">
                  <a:srgbClr val="30B3D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 txBox="1"/>
            <p:nvPr/>
          </p:nvSpPr>
          <p:spPr>
            <a:xfrm>
              <a:off x="0" y="471642"/>
              <a:ext cx="937572" cy="401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DFKai-SB"/>
                <a:buNone/>
              </a:pPr>
              <a:r>
                <a:rPr lang="zh-TW" sz="36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1</a:t>
              </a:r>
              <a:endParaRPr sz="36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 rot="5400000">
              <a:off x="3768354" y="-2827926"/>
              <a:ext cx="871060" cy="653262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 txBox="1"/>
            <p:nvPr/>
          </p:nvSpPr>
          <p:spPr>
            <a:xfrm>
              <a:off x="937572" y="45378"/>
              <a:ext cx="6490102" cy="786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2850" rIns="22850" bIns="2285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Char char="•"/>
              </a:pPr>
              <a:r>
                <a:rPr lang="zh-TW" sz="3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請先進入南門國小網頁</a:t>
              </a: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 rot="5400000">
              <a:off x="-200908" y="1242126"/>
              <a:ext cx="1339388" cy="937572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C8691E"/>
                </a:gs>
                <a:gs pos="80000">
                  <a:srgbClr val="FF8C27"/>
                </a:gs>
                <a:gs pos="100000">
                  <a:srgbClr val="FF8B2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 txBox="1"/>
            <p:nvPr/>
          </p:nvSpPr>
          <p:spPr>
            <a:xfrm>
              <a:off x="0" y="1510004"/>
              <a:ext cx="937572" cy="401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DFKai-SB"/>
                <a:buNone/>
              </a:pPr>
              <a:r>
                <a:rPr lang="zh-TW" sz="36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2</a:t>
              </a:r>
              <a:endParaRPr sz="36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 rot="5400000">
              <a:off x="3768583" y="-1789792"/>
              <a:ext cx="870602" cy="653262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F6944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 txBox="1"/>
            <p:nvPr/>
          </p:nvSpPr>
          <p:spPr>
            <a:xfrm>
              <a:off x="937573" y="1083717"/>
              <a:ext cx="6490125" cy="785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75" tIns="20300" rIns="20300" bIns="2030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Char char="•"/>
              </a:pPr>
              <a:r>
                <a:rPr lang="zh-TW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上方欄位-教學區-班級活動網頁-五年1班(為不定期更新)</a:t>
              </a:r>
              <a:endPara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1" name="Google Shape;501;p40"/>
          <p:cNvPicPr preferRelativeResize="0"/>
          <p:nvPr/>
        </p:nvPicPr>
        <p:blipFill rotWithShape="1">
          <a:blip r:embed="rId8">
            <a:alphaModFix/>
          </a:blip>
          <a:srcRect l="2229" t="13793" r="54129" b="22413"/>
          <a:stretch/>
        </p:blipFill>
        <p:spPr>
          <a:xfrm>
            <a:off x="8931708" y="4928696"/>
            <a:ext cx="5334317" cy="438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0"/>
          <p:cNvPicPr preferRelativeResize="0"/>
          <p:nvPr/>
        </p:nvPicPr>
        <p:blipFill rotWithShape="1">
          <a:blip r:embed="rId9">
            <a:alphaModFix/>
          </a:blip>
          <a:srcRect l="4214" t="51370" r="76932" b="35146"/>
          <a:stretch/>
        </p:blipFill>
        <p:spPr>
          <a:xfrm>
            <a:off x="14338232" y="5065360"/>
            <a:ext cx="3517509" cy="269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92111" y="1983517"/>
            <a:ext cx="3429000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p40"/>
          <p:cNvGrpSpPr/>
          <p:nvPr/>
        </p:nvGrpSpPr>
        <p:grpSpPr>
          <a:xfrm>
            <a:off x="2699451" y="5286012"/>
            <a:ext cx="5646626" cy="1749149"/>
            <a:chOff x="1" y="957"/>
            <a:chExt cx="5646626" cy="1749149"/>
          </a:xfrm>
        </p:grpSpPr>
        <p:sp>
          <p:nvSpPr>
            <p:cNvPr id="505" name="Google Shape;505;p40"/>
            <p:cNvSpPr/>
            <p:nvPr/>
          </p:nvSpPr>
          <p:spPr>
            <a:xfrm rot="5400000">
              <a:off x="-146576" y="147534"/>
              <a:ext cx="977178" cy="684024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27869E"/>
                </a:gs>
                <a:gs pos="80000">
                  <a:srgbClr val="34B0D0"/>
                </a:gs>
                <a:gs pos="100000">
                  <a:srgbClr val="30B3D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 txBox="1"/>
            <p:nvPr/>
          </p:nvSpPr>
          <p:spPr>
            <a:xfrm>
              <a:off x="1" y="342969"/>
              <a:ext cx="684024" cy="293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DFKai-SB"/>
                <a:buNone/>
              </a:pPr>
              <a:r>
                <a:rPr lang="zh-TW" sz="36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1</a:t>
              </a:r>
              <a:endParaRPr sz="36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 rot="5400000">
              <a:off x="2847576" y="-2162594"/>
              <a:ext cx="635499" cy="496260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 txBox="1"/>
            <p:nvPr/>
          </p:nvSpPr>
          <p:spPr>
            <a:xfrm>
              <a:off x="684025" y="31980"/>
              <a:ext cx="4931580" cy="5734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75" tIns="20300" rIns="20300" bIns="2030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Char char="•"/>
              </a:pPr>
              <a:r>
                <a:rPr lang="zh-TW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請掃Qrcode加入班群</a:t>
              </a: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 rot="5400000">
              <a:off x="-146576" y="919505"/>
              <a:ext cx="977178" cy="684024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C8691E"/>
                </a:gs>
                <a:gs pos="80000">
                  <a:srgbClr val="FF8C27"/>
                </a:gs>
                <a:gs pos="100000">
                  <a:srgbClr val="FF8B2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 txBox="1"/>
            <p:nvPr/>
          </p:nvSpPr>
          <p:spPr>
            <a:xfrm>
              <a:off x="1" y="1114940"/>
              <a:ext cx="684024" cy="293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DFKai-SB"/>
                <a:buNone/>
              </a:pPr>
              <a:r>
                <a:rPr lang="zh-TW" sz="3600" b="1">
                  <a:solidFill>
                    <a:schemeClr val="lt1"/>
                  </a:solidFill>
                  <a:latin typeface="DFKai-SB"/>
                  <a:ea typeface="DFKai-SB"/>
                  <a:cs typeface="DFKai-SB"/>
                  <a:sym typeface="DFKai-SB"/>
                </a:rPr>
                <a:t>2</a:t>
              </a:r>
              <a:endParaRPr sz="36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 rot="5400000">
              <a:off x="2847743" y="-1390790"/>
              <a:ext cx="635165" cy="496260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F6944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 txBox="1"/>
            <p:nvPr/>
          </p:nvSpPr>
          <p:spPr>
            <a:xfrm>
              <a:off x="684024" y="803935"/>
              <a:ext cx="4931597" cy="5731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2850" rIns="22850" bIns="22850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Char char="•"/>
              </a:pPr>
              <a:r>
                <a:rPr lang="zh-TW" sz="3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圖文選單-點選</a:t>
              </a:r>
              <a:endParaRPr/>
            </a:p>
          </p:txBody>
        </p:sp>
      </p:grpSp>
      <p:pic>
        <p:nvPicPr>
          <p:cNvPr id="513" name="Google Shape;513;p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59278" y="6858980"/>
            <a:ext cx="5078882" cy="337834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0"/>
          <p:cNvSpPr txBox="1"/>
          <p:nvPr/>
        </p:nvSpPr>
        <p:spPr>
          <a:xfrm>
            <a:off x="3592111" y="1218053"/>
            <a:ext cx="11688809" cy="100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以Line@群為主要訊息通知，每周更新一次</a:t>
            </a:r>
            <a:endParaRPr sz="4800">
              <a:solidFill>
                <a:srgbClr val="FF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0"/>
          <p:cNvSpPr/>
          <p:nvPr/>
        </p:nvSpPr>
        <p:spPr>
          <a:xfrm>
            <a:off x="2632261" y="1772760"/>
            <a:ext cx="879186" cy="1702538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0"/>
          <p:cNvSpPr/>
          <p:nvPr/>
        </p:nvSpPr>
        <p:spPr>
          <a:xfrm>
            <a:off x="1814203" y="2115676"/>
            <a:ext cx="7279216" cy="8171324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75521">
            <a:off x="1552327" y="-586345"/>
            <a:ext cx="2753221" cy="263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400711">
            <a:off x="3056958" y="-469943"/>
            <a:ext cx="11009046" cy="1172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20177" y="2624029"/>
            <a:ext cx="753620" cy="124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84408" y="1398576"/>
            <a:ext cx="558959" cy="92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7608" y="6740368"/>
            <a:ext cx="774318" cy="128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93929" y="4584979"/>
            <a:ext cx="5498875" cy="549887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1"/>
          <p:cNvSpPr txBox="1"/>
          <p:nvPr/>
        </p:nvSpPr>
        <p:spPr>
          <a:xfrm>
            <a:off x="4191000" y="1474679"/>
            <a:ext cx="8614902" cy="114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思晴老師的叮嚀</a:t>
            </a:r>
            <a:endParaRPr sz="8000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1"/>
          <p:cNvSpPr txBox="1"/>
          <p:nvPr/>
        </p:nvSpPr>
        <p:spPr>
          <a:xfrm>
            <a:off x="3636502" y="2807636"/>
            <a:ext cx="9144000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  進入五年級，有新的老師、同儕、課程挑戰，希望孩子能對自己設下一些期許，盡心盡力去達成目標。   </a:t>
            </a:r>
            <a:endParaRPr sz="3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      期許老師自己能以身作則，用愛關懷孩子，以耐心教導孩子，鼓勵並讚美孩子表現，建立孩子的自信心，並和家長一同攜手共進，協助孩子成長。</a:t>
            </a:r>
            <a:endParaRPr sz="3600" b="1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     相信家長和老師對孩子的關心、陪伴及正向語言鼓勵，會讓孩子在成長及求學途中走得更穩更長遠。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02049">
            <a:off x="5662036" y="7779094"/>
            <a:ext cx="166135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2"/>
          <p:cNvPicPr preferRelativeResize="0"/>
          <p:nvPr/>
        </p:nvPicPr>
        <p:blipFill rotWithShape="1">
          <a:blip r:embed="rId5">
            <a:alphaModFix/>
          </a:blip>
          <a:srcRect t="3737" b="3737"/>
          <a:stretch/>
        </p:blipFill>
        <p:spPr>
          <a:xfrm>
            <a:off x="1118347" y="3353164"/>
            <a:ext cx="6596072" cy="6103013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2"/>
          <p:cNvSpPr txBox="1"/>
          <p:nvPr/>
        </p:nvSpPr>
        <p:spPr>
          <a:xfrm>
            <a:off x="9238606" y="4381500"/>
            <a:ext cx="3635998" cy="134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699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Ｑ＆Ａ</a:t>
            </a:r>
            <a:endParaRPr/>
          </a:p>
        </p:txBody>
      </p:sp>
      <p:sp>
        <p:nvSpPr>
          <p:cNvPr id="537" name="Google Shape;537;p42"/>
          <p:cNvSpPr txBox="1"/>
          <p:nvPr/>
        </p:nvSpPr>
        <p:spPr>
          <a:xfrm>
            <a:off x="6269526" y="2336379"/>
            <a:ext cx="10957089" cy="12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43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800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親師溝通時間</a:t>
            </a:r>
            <a:endParaRPr sz="13800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340795">
            <a:off x="12296236" y="-6246314"/>
            <a:ext cx="8199153" cy="8734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265672">
            <a:off x="-3070876" y="7507334"/>
            <a:ext cx="8199153" cy="8734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87198">
            <a:off x="508700" y="2505683"/>
            <a:ext cx="572781" cy="94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23935">
            <a:off x="11387527" y="6151358"/>
            <a:ext cx="644621" cy="106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3"/>
          <p:cNvPicPr preferRelativeResize="0"/>
          <p:nvPr/>
        </p:nvPicPr>
        <p:blipFill rotWithShape="1">
          <a:blip r:embed="rId7">
            <a:alphaModFix/>
          </a:blip>
          <a:srcRect l="29571"/>
          <a:stretch/>
        </p:blipFill>
        <p:spPr>
          <a:xfrm rot="-601456">
            <a:off x="13049802" y="1675073"/>
            <a:ext cx="8483180" cy="1204533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3"/>
          <p:cNvSpPr txBox="1"/>
          <p:nvPr/>
        </p:nvSpPr>
        <p:spPr>
          <a:xfrm>
            <a:off x="914400" y="4266015"/>
            <a:ext cx="13114468" cy="170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99">
                <a:solidFill>
                  <a:srgbClr val="861C45"/>
                </a:solidFill>
                <a:latin typeface="Calibri"/>
                <a:ea typeface="Calibri"/>
                <a:cs typeface="Calibri"/>
                <a:sym typeface="Calibri"/>
              </a:rPr>
              <a:t>感謝您的蒞臨與聆聽</a:t>
            </a:r>
            <a:endParaRPr sz="11099">
              <a:solidFill>
                <a:srgbClr val="861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6">
            <a:alphaModFix/>
          </a:blip>
          <a:srcRect l="12083" t="23334" r="16474" b="9079"/>
          <a:stretch/>
        </p:blipFill>
        <p:spPr>
          <a:xfrm>
            <a:off x="2720446" y="1683516"/>
            <a:ext cx="12847108" cy="6836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6">
            <a:alphaModFix/>
          </a:blip>
          <a:srcRect l="12084" t="23333" r="14166" b="6296"/>
          <a:stretch/>
        </p:blipFill>
        <p:spPr>
          <a:xfrm>
            <a:off x="2480071" y="1603914"/>
            <a:ext cx="13189615" cy="7079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6">
            <a:alphaModFix/>
          </a:blip>
          <a:srcRect l="21668" t="24815" r="23333" b="7778"/>
          <a:stretch/>
        </p:blipFill>
        <p:spPr>
          <a:xfrm>
            <a:off x="4114800" y="1569527"/>
            <a:ext cx="10515600" cy="7249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6">
            <a:alphaModFix/>
          </a:blip>
          <a:srcRect l="21250" t="22591" r="23750" b="10740"/>
          <a:stretch/>
        </p:blipFill>
        <p:spPr>
          <a:xfrm>
            <a:off x="3886200" y="1645727"/>
            <a:ext cx="10439400" cy="7117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8994">
            <a:off x="13748424" y="8834183"/>
            <a:ext cx="3842525" cy="103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75051" y="6127850"/>
            <a:ext cx="2916743" cy="32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75524">
            <a:off x="-1622122" y="-1895333"/>
            <a:ext cx="5301643" cy="53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6">
            <a:alphaModFix/>
          </a:blip>
          <a:srcRect l="21668" t="25555" r="23749" b="7036"/>
          <a:stretch/>
        </p:blipFill>
        <p:spPr>
          <a:xfrm>
            <a:off x="3732090" y="1409699"/>
            <a:ext cx="10669710" cy="741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</Words>
  <Application>Microsoft Office PowerPoint</Application>
  <PresentationFormat>自訂</PresentationFormat>
  <Paragraphs>126</Paragraphs>
  <Slides>43</Slides>
  <Notes>43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9" baseType="lpstr">
      <vt:lpstr>Microsoft JhengHei</vt:lpstr>
      <vt:lpstr>新細明體</vt:lpstr>
      <vt:lpstr>DFKai-SB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班級經營理念</vt:lpstr>
      <vt:lpstr>為什麼要改變?</vt:lpstr>
      <vt:lpstr>學習的方法</vt:lpstr>
      <vt:lpstr>班級課程規畫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wvivian1974@gmail.com</cp:lastModifiedBy>
  <cp:revision>1</cp:revision>
  <dcterms:created xsi:type="dcterms:W3CDTF">2006-08-16T00:00:00Z</dcterms:created>
  <dcterms:modified xsi:type="dcterms:W3CDTF">2022-09-17T04:44:58Z</dcterms:modified>
</cp:coreProperties>
</file>