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80" r:id="rId3"/>
    <p:sldId id="284" r:id="rId4"/>
    <p:sldId id="283" r:id="rId5"/>
    <p:sldId id="282" r:id="rId6"/>
    <p:sldId id="281" r:id="rId7"/>
    <p:sldId id="285" r:id="rId8"/>
    <p:sldId id="286" r:id="rId9"/>
    <p:sldId id="260" r:id="rId10"/>
    <p:sldId id="263" r:id="rId11"/>
    <p:sldId id="274" r:id="rId12"/>
    <p:sldId id="273" r:id="rId13"/>
    <p:sldId id="276" r:id="rId14"/>
    <p:sldId id="278" r:id="rId15"/>
    <p:sldId id="272" r:id="rId16"/>
    <p:sldId id="258" r:id="rId17"/>
    <p:sldId id="275" r:id="rId18"/>
    <p:sldId id="268" r:id="rId19"/>
    <p:sldId id="267" r:id="rId20"/>
    <p:sldId id="264" r:id="rId21"/>
    <p:sldId id="269" r:id="rId22"/>
    <p:sldId id="265" r:id="rId23"/>
    <p:sldId id="259" r:id="rId24"/>
    <p:sldId id="279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CBA"/>
    <a:srgbClr val="99FF99"/>
    <a:srgbClr val="3C3149"/>
    <a:srgbClr val="74E8C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2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9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3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0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3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5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7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9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4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2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9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E73A0EA-7DC7-4964-BB97-B173EF3B859A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3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48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6634" y="1449147"/>
            <a:ext cx="10572000" cy="2971051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桃園市南門國小</a:t>
            </a:r>
            <a:r>
              <a:rPr lang="en-US" altLang="zh-TW" sz="48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8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學年第</a:t>
            </a:r>
            <a:r>
              <a:rPr lang="en-US" altLang="zh-TW" sz="48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8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br>
              <a:rPr lang="en-US" altLang="zh-TW" sz="6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友善校園宣導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34287" y="5262113"/>
            <a:ext cx="10248525" cy="923027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77800">
                    <a:schemeClr val="tx2">
                      <a:lumMod val="10000"/>
                      <a:alpha val="60000"/>
                    </a:scheme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校園詐騙防制－你快樂我平安</a:t>
            </a: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6494238" y="4120550"/>
            <a:ext cx="4887763" cy="92302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77800">
                    <a:schemeClr val="tx2">
                      <a:lumMod val="10000"/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主講：鄭淑珍校長</a:t>
            </a:r>
          </a:p>
        </p:txBody>
      </p:sp>
    </p:spTree>
    <p:extLst>
      <p:ext uri="{BB962C8B-B14F-4D97-AF65-F5344CB8AC3E}">
        <p14:creationId xmlns:p14="http://schemas.microsoft.com/office/powerpoint/2010/main" val="129470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400" y="913946"/>
            <a:ext cx="10571998" cy="97045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防制學生藥物濫用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673" y="2479462"/>
            <a:ext cx="9201151" cy="189299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毒品偽裝超奸詐</a:t>
            </a:r>
            <a:r>
              <a:rPr lang="zh-TW" alt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包裝難以辨真假</a:t>
            </a:r>
            <a:endParaRPr lang="en-US" altLang="zh-TW" sz="40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糖果零食毒咖啡</a:t>
            </a:r>
            <a:r>
              <a:rPr lang="zh-TW" alt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謹慎防範免受罪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70506" r="68274" b="13034"/>
          <a:stretch/>
        </p:blipFill>
        <p:spPr>
          <a:xfrm>
            <a:off x="8806974" y="4464194"/>
            <a:ext cx="1057324" cy="14275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20503" r="69625" b="53910"/>
          <a:stretch/>
        </p:blipFill>
        <p:spPr>
          <a:xfrm>
            <a:off x="447675" y="4466024"/>
            <a:ext cx="1095376" cy="14257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46120" r="69393" b="31502"/>
          <a:stretch/>
        </p:blipFill>
        <p:spPr>
          <a:xfrm>
            <a:off x="3972889" y="4464194"/>
            <a:ext cx="1037203" cy="14275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1" t="20727" r="38647" b="53686"/>
          <a:stretch/>
        </p:blipFill>
        <p:spPr>
          <a:xfrm>
            <a:off x="1640315" y="4465958"/>
            <a:ext cx="1104079" cy="14257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9" t="20503" r="8182" b="53127"/>
          <a:stretch/>
        </p:blipFill>
        <p:spPr>
          <a:xfrm>
            <a:off x="2838136" y="4465958"/>
            <a:ext cx="1041011" cy="14257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7" t="46444" r="39001" b="30686"/>
          <a:stretch/>
        </p:blipFill>
        <p:spPr>
          <a:xfrm>
            <a:off x="5110209" y="4464194"/>
            <a:ext cx="1091696" cy="14275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9" t="46590" r="8301" b="36424"/>
          <a:stretch/>
        </p:blipFill>
        <p:spPr>
          <a:xfrm>
            <a:off x="7540049" y="4464194"/>
            <a:ext cx="1166807" cy="14275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5" t="70585" r="38109" b="11978"/>
          <a:stretch/>
        </p:blipFill>
        <p:spPr>
          <a:xfrm>
            <a:off x="6302023" y="4464194"/>
            <a:ext cx="1137908" cy="14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3801" y="913913"/>
            <a:ext cx="1057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防禦毒品誘惑</a:t>
            </a:r>
            <a:r>
              <a:rPr lang="en-US" altLang="zh-TW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絕招</a:t>
            </a:r>
          </a:p>
        </p:txBody>
      </p:sp>
      <p:pic>
        <p:nvPicPr>
          <p:cNvPr id="5" name="內容版面配置區 10"/>
          <p:cNvPicPr>
            <a:picLocks noGrp="1" noChangeAspect="1"/>
          </p:cNvPicPr>
          <p:nvPr/>
        </p:nvPicPr>
        <p:blipFill rotWithShape="1">
          <a:blip r:embed="rId2"/>
          <a:srcRect l="2577" t="14428" r="2455" b="3774"/>
          <a:stretch/>
        </p:blipFill>
        <p:spPr>
          <a:xfrm>
            <a:off x="952500" y="2341916"/>
            <a:ext cx="10096500" cy="4382734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3696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0" y="913913"/>
            <a:ext cx="1057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開學防疫不鬆懈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714751" y="2257425"/>
            <a:ext cx="11020425" cy="4514849"/>
            <a:chOff x="730560" y="2275631"/>
            <a:chExt cx="7333118" cy="449664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" t="18635" r="781" b="38832"/>
            <a:stretch/>
          </p:blipFill>
          <p:spPr>
            <a:xfrm>
              <a:off x="730560" y="2275631"/>
              <a:ext cx="7333118" cy="449664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029200" y="6343649"/>
              <a:ext cx="1971675" cy="2571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0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90950" y="913913"/>
            <a:ext cx="1057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交通安全宣導月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31806" r="2531" b="8750"/>
          <a:stretch/>
        </p:blipFill>
        <p:spPr>
          <a:xfrm>
            <a:off x="6296026" y="2203071"/>
            <a:ext cx="5438774" cy="45224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293847"/>
            <a:ext cx="5628338" cy="443169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588AE8A-B422-43BD-94DC-27F3E5CFF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204" y="6119967"/>
            <a:ext cx="1411549" cy="4317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0AA0E9D-C914-47E5-8B11-F9EC34972E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72" b="19221"/>
          <a:stretch/>
        </p:blipFill>
        <p:spPr>
          <a:xfrm>
            <a:off x="6358291" y="2237173"/>
            <a:ext cx="1801368" cy="7723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32587B7-F1A9-4575-BFE4-B3FF28789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649" y="2309792"/>
            <a:ext cx="1801368" cy="12618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AB69AA9-CE07-4948-AEEE-B057E7ECCA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7" b="89577" l="2191" r="95618">
                        <a14:foregroundMark x1="45120" y1="41690" x2="78884" y2="26479"/>
                        <a14:foregroundMark x1="78884" y1="26479" x2="92829" y2="5352"/>
                        <a14:foregroundMark x1="92829" y1="5352" x2="95618" y2="49859"/>
                        <a14:foregroundMark x1="95618" y1="49859" x2="82869" y2="80000"/>
                        <a14:foregroundMark x1="82869" y1="80000" x2="48904" y2="83380"/>
                        <a14:foregroundMark x1="48904" y1="83380" x2="45717" y2="41690"/>
                        <a14:foregroundMark x1="2191" y1="34085" x2="15837" y2="29296"/>
                        <a14:foregroundMark x1="42231" y1="69577" x2="43725" y2="72676"/>
                        <a14:foregroundMark x1="51295" y1="78592" x2="53586" y2="80282"/>
                        <a14:foregroundMark x1="48904" y1="61972" x2="55876" y2="52958"/>
                        <a14:foregroundMark x1="51594" y1="63662" x2="55876" y2="71831"/>
                        <a14:foregroundMark x1="57072" y1="43944" x2="56773" y2="53803"/>
                        <a14:foregroundMark x1="51793" y1="50704" x2="48307" y2="62817"/>
                        <a14:foregroundMark x1="66633" y1="43944" x2="61454" y2="75211"/>
                        <a14:foregroundMark x1="70717" y1="46479" x2="73307" y2="47324"/>
                        <a14:foregroundMark x1="72410" y1="52394" x2="69522" y2="76901"/>
                        <a14:foregroundMark x1="79382" y1="52958" x2="78187" y2="75211"/>
                        <a14:foregroundMark x1="86355" y1="50704" x2="86355" y2="50704"/>
                        <a14:foregroundMark x1="86056" y1="44789" x2="81175" y2="61408"/>
                        <a14:foregroundMark x1="94522" y1="38310" x2="89542" y2="63662"/>
                        <a14:foregroundMark x1="92131" y1="69577" x2="91833" y2="6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1507" y="240535"/>
            <a:ext cx="5902716" cy="20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>
            <a:spLocks noGrp="1"/>
          </p:cNvSpPr>
          <p:nvPr>
            <p:ph type="title"/>
          </p:nvPr>
        </p:nvSpPr>
        <p:spPr>
          <a:xfrm>
            <a:off x="834480" y="5295899"/>
            <a:ext cx="10561418" cy="10401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sz="4800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請依照綠鋪人行道行走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14" b="4487"/>
          <a:stretch/>
        </p:blipFill>
        <p:spPr>
          <a:xfrm>
            <a:off x="523295" y="214501"/>
            <a:ext cx="3524830" cy="45384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26390" r="5936" b="11226"/>
          <a:stretch/>
        </p:blipFill>
        <p:spPr>
          <a:xfrm rot="5400000">
            <a:off x="3712463" y="693041"/>
            <a:ext cx="4538473" cy="3581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8889" r="11861" b="3195"/>
          <a:stretch/>
        </p:blipFill>
        <p:spPr>
          <a:xfrm>
            <a:off x="7942951" y="214501"/>
            <a:ext cx="3502959" cy="45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0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01288" y="904388"/>
            <a:ext cx="1057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防治數位網路性別暴力</a:t>
            </a:r>
          </a:p>
        </p:txBody>
      </p:sp>
      <p:pic>
        <p:nvPicPr>
          <p:cNvPr id="5" name="圖片 1" descr="數位性別暴力防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3581" r="26296" b="41787"/>
          <a:stretch/>
        </p:blipFill>
        <p:spPr bwMode="auto">
          <a:xfrm>
            <a:off x="885823" y="2266950"/>
            <a:ext cx="10591801" cy="43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08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400" y="894863"/>
            <a:ext cx="10571998" cy="97045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牢記上網三守則，身心健康自然得</a:t>
            </a:r>
            <a:endParaRPr lang="zh-TW" altLang="en-US" sz="4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20000" contrast="40000"/>
          </a:blip>
          <a:srcRect l="1" t="25636" r="53329" b="39900"/>
          <a:stretch/>
        </p:blipFill>
        <p:spPr>
          <a:xfrm>
            <a:off x="332056" y="3057524"/>
            <a:ext cx="3583975" cy="352593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50390" t="31196" r="3023" b="37484"/>
          <a:stretch/>
        </p:blipFill>
        <p:spPr>
          <a:xfrm>
            <a:off x="4144538" y="2314574"/>
            <a:ext cx="3745769" cy="352593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lum contrast="40000"/>
          </a:blip>
          <a:srcRect l="45324" t="63736" r="3360" b="11711"/>
          <a:stretch/>
        </p:blipFill>
        <p:spPr>
          <a:xfrm>
            <a:off x="8118815" y="3057524"/>
            <a:ext cx="3801816" cy="352593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13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6539" r="5197" b="9812"/>
          <a:stretch/>
        </p:blipFill>
        <p:spPr>
          <a:xfrm>
            <a:off x="486153" y="163902"/>
            <a:ext cx="11202639" cy="652157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333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r="332" b="3458"/>
          <a:stretch/>
        </p:blipFill>
        <p:spPr>
          <a:xfrm>
            <a:off x="300960" y="390525"/>
            <a:ext cx="11497781" cy="6162675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8190781" y="6103188"/>
            <a:ext cx="3607960" cy="4500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2">
                    <a:lumMod val="25000"/>
                  </a:schemeClr>
                </a:solidFill>
              </a:ln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9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033" r="6999" b="8050"/>
          <a:stretch/>
        </p:blipFill>
        <p:spPr>
          <a:xfrm>
            <a:off x="542925" y="278562"/>
            <a:ext cx="11096625" cy="635134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88490" r="6999" b="9434"/>
          <a:stretch/>
        </p:blipFill>
        <p:spPr>
          <a:xfrm>
            <a:off x="5785089" y="6491888"/>
            <a:ext cx="5854461" cy="1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7B4CF4-7A77-4F16-A43A-7D1EE2BAB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6"/>
            <a:ext cx="10554574" cy="455137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根據警政署資料，</a:t>
            </a:r>
            <a:r>
              <a:rPr lang="en-US" altLang="zh-TW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106</a:t>
            </a: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至</a:t>
            </a:r>
            <a:r>
              <a:rPr lang="en-US" altLang="zh-TW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110</a:t>
            </a: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年度查獲各類詐欺案件中，</a:t>
            </a:r>
            <a:endParaRPr lang="en-US" altLang="zh-TW" sz="3200" b="1" dirty="0">
              <a:latin typeface="華康仿宋體W6" panose="02020609000000000000" pitchFamily="49" charset="-120"/>
              <a:ea typeface="華康仿宋體W6" panose="02020609000000000000" pitchFamily="49" charset="-12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詐欺被害人中具學生身分者佔</a:t>
            </a:r>
            <a:r>
              <a:rPr lang="en-US" altLang="zh-TW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10.46%</a:t>
            </a: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；</a:t>
            </a:r>
            <a:endParaRPr lang="en-US" altLang="zh-TW" sz="3200" b="1" dirty="0">
              <a:latin typeface="華康仿宋體W6" panose="02020609000000000000" pitchFamily="49" charset="-120"/>
              <a:ea typeface="華康仿宋體W6" panose="02020609000000000000" pitchFamily="49" charset="-12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3200" b="1" dirty="0">
                <a:latin typeface="華康仿宋體W6" panose="02020609000000000000" pitchFamily="49" charset="-120"/>
                <a:ea typeface="華康仿宋體W6" panose="02020609000000000000" pitchFamily="49" charset="-120"/>
              </a:rPr>
              <a:t>其中有五種目前危害最高的網路詐欺態樣：</a:t>
            </a:r>
            <a:endParaRPr lang="en-US" altLang="zh-TW" sz="3200" b="1" dirty="0">
              <a:latin typeface="華康仿宋體W6" panose="02020609000000000000" pitchFamily="49" charset="-120"/>
              <a:ea typeface="華康仿宋體W6" panose="02020609000000000000" pitchFamily="49" charset="-12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1.</a:t>
            </a:r>
            <a:r>
              <a:rPr lang="zh-TW" altLang="en-US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假網路拍賣</a:t>
            </a:r>
            <a:r>
              <a:rPr lang="en-US" altLang="zh-TW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購物</a:t>
            </a:r>
            <a:r>
              <a:rPr lang="en-US" altLang="zh-TW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2.</a:t>
            </a:r>
            <a:r>
              <a:rPr lang="zh-TW" altLang="en-US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投資詐欺</a:t>
            </a:r>
            <a:endParaRPr lang="en-US" altLang="zh-TW" sz="3200" b="1" dirty="0">
              <a:solidFill>
                <a:srgbClr val="99FF99"/>
              </a:solidFill>
              <a:latin typeface="華康仿宋體W6" panose="02020609000000000000" pitchFamily="49" charset="-120"/>
              <a:ea typeface="華康仿宋體W6" panose="02020609000000000000" pitchFamily="49" charset="-12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3.</a:t>
            </a:r>
            <a:r>
              <a:rPr lang="zh-TW" altLang="en-US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解除分期付款詐騙 </a:t>
            </a:r>
            <a:r>
              <a:rPr lang="en-US" altLang="zh-TW" sz="3200" b="1" dirty="0">
                <a:solidFill>
                  <a:srgbClr val="FFC000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(ATM)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4.</a:t>
            </a:r>
            <a:r>
              <a:rPr lang="zh-TW" altLang="en-US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假愛情交友 </a:t>
            </a:r>
            <a:endParaRPr lang="en-US" altLang="zh-TW" sz="3200" b="1" dirty="0">
              <a:solidFill>
                <a:srgbClr val="99FF99"/>
              </a:solidFill>
              <a:latin typeface="華康仿宋體W6" panose="02020609000000000000" pitchFamily="49" charset="-120"/>
              <a:ea typeface="華康仿宋體W6" panose="02020609000000000000" pitchFamily="49" charset="-12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5.</a:t>
            </a:r>
            <a:r>
              <a:rPr lang="zh-TW" altLang="en-US" sz="3200" b="1" dirty="0">
                <a:solidFill>
                  <a:srgbClr val="99FF99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假冒親友詐騙。</a:t>
            </a:r>
          </a:p>
          <a:p>
            <a:endParaRPr lang="zh-TW" altLang="en-US" dirty="0"/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195AB277-756C-4EE7-8820-A990929F6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4114" y="927069"/>
            <a:ext cx="10572750" cy="9699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校園詐騙防制－你快樂我平安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55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095" r="11235" b="1013"/>
          <a:stretch/>
        </p:blipFill>
        <p:spPr>
          <a:xfrm>
            <a:off x="534838" y="267419"/>
            <a:ext cx="11114236" cy="6349041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3461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" b="21903"/>
          <a:stretch/>
        </p:blipFill>
        <p:spPr>
          <a:xfrm>
            <a:off x="314325" y="2363254"/>
            <a:ext cx="4181475" cy="427312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5245" r="4164" b="923"/>
          <a:stretch/>
        </p:blipFill>
        <p:spPr>
          <a:xfrm>
            <a:off x="4657724" y="2363254"/>
            <a:ext cx="7236449" cy="427312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29025" y="923438"/>
            <a:ext cx="1057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</a:t>
            </a:r>
          </a:p>
        </p:txBody>
      </p:sp>
    </p:spTree>
    <p:extLst>
      <p:ext uri="{BB962C8B-B14F-4D97-AF65-F5344CB8AC3E}">
        <p14:creationId xmlns:p14="http://schemas.microsoft.com/office/powerpoint/2010/main" val="137456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10211" r="2625" b="10314"/>
          <a:stretch/>
        </p:blipFill>
        <p:spPr>
          <a:xfrm>
            <a:off x="523875" y="228600"/>
            <a:ext cx="11106150" cy="6367257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3900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4275" y="866288"/>
            <a:ext cx="10571998" cy="970450"/>
          </a:xfrm>
        </p:spPr>
        <p:txBody>
          <a:bodyPr/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校園安全防護措施</a:t>
            </a: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869254" y="2276475"/>
            <a:ext cx="9979260" cy="4479826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遊戲器材輪流用，禮讓弱小免傷痛</a:t>
            </a:r>
            <a:endParaRPr lang="en-US" altLang="zh-TW" sz="36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校園施工換新裝</a:t>
            </a:r>
            <a:r>
              <a:rPr lang="en-US" altLang="zh-TW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遠離工地保平安</a:t>
            </a:r>
            <a:endParaRPr lang="en-US" altLang="zh-TW" sz="3600" b="1" dirty="0">
              <a:solidFill>
                <a:srgbClr val="C9ECB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上下樓梯專心走，嬉戲奔跑危險多</a:t>
            </a:r>
            <a:endParaRPr lang="en-US" altLang="zh-TW" sz="36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僻靜角落不逗留，結伴同行好朋友</a:t>
            </a:r>
            <a:endParaRPr lang="en-US" altLang="zh-TW" sz="3600" b="1" dirty="0">
              <a:solidFill>
                <a:srgbClr val="C9ECB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健康自主新生活，護眼潔牙勤洗手</a:t>
            </a:r>
            <a:endParaRPr lang="en-US" altLang="zh-TW" sz="36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遊戲器材新登場，愛惜使用莫損傷</a:t>
            </a:r>
            <a:endParaRPr lang="zh-TW" altLang="en-US" sz="2400" b="1" dirty="0">
              <a:solidFill>
                <a:srgbClr val="C9EC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49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FE91706-1F8C-4E6A-BBA1-7F72777B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/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遊戲器材使用安全守則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7075221-E859-49CA-AD58-5BA6148533E2}"/>
              </a:ext>
            </a:extLst>
          </p:cNvPr>
          <p:cNvSpPr txBox="1">
            <a:spLocks/>
          </p:cNvSpPr>
          <p:nvPr/>
        </p:nvSpPr>
        <p:spPr>
          <a:xfrm>
            <a:off x="958788" y="2276475"/>
            <a:ext cx="9794938" cy="44798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依序排隊很公平，禮讓幼小超有情</a:t>
            </a:r>
            <a:endParaRPr lang="en-US" altLang="zh-TW" sz="36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禁止推擠和追逐</a:t>
            </a:r>
            <a:r>
              <a:rPr lang="en-US" altLang="zh-TW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高溫濕滑不碰觸</a:t>
            </a:r>
            <a:endParaRPr lang="en-US" altLang="zh-TW" sz="3600" b="1" dirty="0">
              <a:solidFill>
                <a:srgbClr val="C9ECB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秋千擺盪保距離，推擠拉扯傷人己</a:t>
            </a:r>
            <a:endParaRPr lang="zh-TW" alt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爬架高處要注意，跳下危險不可以</a:t>
            </a:r>
            <a:endParaRPr lang="en-US" altLang="zh-TW" sz="3600" b="1" dirty="0">
              <a:solidFill>
                <a:srgbClr val="C9ECB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滑梯階梯正常用，逆爬拉扯惹傷痛</a:t>
            </a:r>
            <a:endParaRPr lang="en-US" altLang="zh-TW" sz="36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C9ECB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敬請發揮公德心，惡搞破壞都嚴禁</a:t>
            </a:r>
            <a:endParaRPr lang="en-US" altLang="zh-TW" sz="3600" b="1" dirty="0">
              <a:solidFill>
                <a:srgbClr val="C9ECB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285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>
            <a:spLocks noGrp="1"/>
          </p:cNvSpPr>
          <p:nvPr>
            <p:ph type="title"/>
          </p:nvPr>
        </p:nvSpPr>
        <p:spPr>
          <a:xfrm>
            <a:off x="400643" y="871234"/>
            <a:ext cx="11381998" cy="970450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新的開始</a:t>
            </a:r>
            <a:r>
              <a:rPr lang="en-US" altLang="zh-TW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從心開始</a:t>
            </a:r>
            <a:r>
              <a:rPr lang="en-US" altLang="zh-TW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南門與你一起加油</a:t>
            </a:r>
            <a:r>
              <a:rPr lang="en-US" altLang="zh-TW" sz="48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48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0B4C09-E694-4A9C-8BB5-D13237D48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921" y="2279897"/>
            <a:ext cx="11264970" cy="4360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6" y="1687413"/>
            <a:ext cx="1319292" cy="12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2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C26E8B-4F34-4E28-9216-B1E56C5C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" y="115410"/>
            <a:ext cx="11469950" cy="1722268"/>
          </a:xfrm>
        </p:spPr>
        <p:txBody>
          <a:bodyPr/>
          <a:lstStyle/>
          <a:p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歹徒在網路上張貼販售明顯遠低於市價的商品，來誘騙大家關注購買，等你付款後就失聯。歹徒通常是使用假帳號，或是盜用他人的帳號來詐騙。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F439297-4166-4482-A67F-882643108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810" y="2222500"/>
            <a:ext cx="10200442" cy="456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1D30FB-477C-4816-933A-C8FCB2AF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168676"/>
            <a:ext cx="11416684" cy="1713389"/>
          </a:xfrm>
        </p:spPr>
        <p:txBody>
          <a:bodyPr/>
          <a:lstStyle/>
          <a:p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歹徒會利用社群軟體邀請你加入好友或群組，聲稱可以高獲利，誘騙你投入資金，等你要領出獲利時，再將你封鎖，或是關閉網站。</a:t>
            </a:r>
          </a:p>
        </p:txBody>
      </p:sp>
      <p:pic>
        <p:nvPicPr>
          <p:cNvPr id="4" name="Picture 5" descr="https://s3-ap-southeast-1.amazonaws.com/mababy-production/ck-knowledge/df148a85-4339-4dfd-9423-9dfec4c112a4">
            <a:extLst>
              <a:ext uri="{FF2B5EF4-FFF2-40B4-BE49-F238E27FC236}">
                <a16:creationId xmlns:a16="http://schemas.microsoft.com/office/drawing/2014/main" id="{E8D298FE-06B8-428B-99A0-79249C5A1A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8" y="2263806"/>
            <a:ext cx="10235953" cy="449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1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30CAEC-792B-438D-B5A1-DE88A6F8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37" y="177554"/>
            <a:ext cx="10946167" cy="1704512"/>
          </a:xfrm>
        </p:spPr>
        <p:txBody>
          <a:bodyPr/>
          <a:lstStyle/>
          <a:p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歹徒假冒電商、銀行，告知你設定錯誤成分期付款或是大量扣款，要求你去</a:t>
            </a:r>
            <a:r>
              <a:rPr lang="en-US" altLang="zh-TW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ATM</a:t>
            </a:r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將款項匯出；或要你提供帳號資料綁定電子支付，供歹徒轉帳或購物。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FB28CDB-33C2-4E83-B4EE-8D78E9FF2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078" y="2266889"/>
            <a:ext cx="10631361" cy="44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3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48DAB0-B35A-46D6-985B-40CD2E1E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7" y="186431"/>
            <a:ext cx="10813002" cy="1677880"/>
          </a:xfrm>
        </p:spPr>
        <p:txBody>
          <a:bodyPr/>
          <a:lstStyle/>
          <a:p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歹徒盜用帥哥美女的照片當大頭貼，跟你搭訕加你好友，用甜言蜜語讓你動心，然後以各種理由誘騙你匯款，等你轉帳號就失聯。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E4461C7-DC0F-45C3-97DB-1E0E8B0B7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608" y="2311277"/>
            <a:ext cx="10563320" cy="43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A1FEF1-2D1E-459F-BA46-D027C606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177553"/>
            <a:ext cx="10787194" cy="1695635"/>
          </a:xfrm>
        </p:spPr>
        <p:txBody>
          <a:bodyPr/>
          <a:lstStyle/>
          <a:p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歹徒假冒親友來電要你辨認他是你的親友，過程中裝熟要求你更換通訊錄的電話號碼或</a:t>
            </a:r>
            <a:r>
              <a:rPr lang="en-US" altLang="zh-TW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Line</a:t>
            </a:r>
            <a:r>
              <a:rPr lang="zh-TW" altLang="en-US" sz="3600" b="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帳號，再稱需要借錢以此騙取錢財。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A28A92F-53AF-4DC9-8AF9-4A369BEEB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92" y="2222500"/>
            <a:ext cx="10741980" cy="44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825D82-08DC-4177-A416-7DF79445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55" y="784539"/>
            <a:ext cx="10420253" cy="982117"/>
          </a:xfrm>
        </p:spPr>
        <p:txBody>
          <a:bodyPr/>
          <a:lstStyle/>
          <a:p>
            <a:r>
              <a:rPr lang="zh-TW" altLang="en-US" sz="6000" dirty="0">
                <a:solidFill>
                  <a:schemeClr val="bg2">
                    <a:lumMod val="75000"/>
                  </a:schemeClr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防詐騙提醒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8AF4719-F562-48CC-903B-589CCFE2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61"/>
          <a:stretch/>
        </p:blipFill>
        <p:spPr>
          <a:xfrm>
            <a:off x="852256" y="2263806"/>
            <a:ext cx="10413507" cy="433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0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6175" y="923438"/>
            <a:ext cx="10571998" cy="97045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防制校園霸凌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25" y="2222287"/>
            <a:ext cx="9789943" cy="45118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：以言語、文字、圖畫、符號、肢體動作、電子通訊、網際網路或其他方式，直接或間接對他人故意為貶抑、排擠、欺負、騷擾或戲弄等行為，使他人處於具有敵意或不友善環境，產生精神上、生理上或財產上之損害，或影響正常學習活動之進行。</a:t>
            </a:r>
            <a:endParaRPr lang="en-US" altLang="zh-TW" sz="32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南門友善校園信箱：</a:t>
            </a:r>
            <a:r>
              <a:rPr lang="zh-TW" altLang="en-US" sz="3200" b="1" dirty="0">
                <a:solidFill>
                  <a:srgbClr val="74E8C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</a:t>
            </a:r>
            <a:r>
              <a:rPr lang="zh-TW" alt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門口</a:t>
            </a:r>
            <a:endParaRPr lang="en-US" altLang="zh-TW" sz="32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桃園防制校園霸凌專線：</a:t>
            </a:r>
            <a:r>
              <a:rPr lang="en-US" altLang="zh-TW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0800-775-889</a:t>
            </a:r>
          </a:p>
          <a:p>
            <a:r>
              <a:rPr lang="zh-TW" alt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教育部反霸凌專線：</a:t>
            </a:r>
            <a:r>
              <a:rPr lang="en-US" altLang="zh-TW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1953</a:t>
            </a:r>
            <a:endParaRPr lang="zh-TW" altLang="en-US" sz="3200" b="1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6250" r="5917" b="7361"/>
          <a:stretch/>
        </p:blipFill>
        <p:spPr>
          <a:xfrm>
            <a:off x="9632271" y="3613521"/>
            <a:ext cx="2372802" cy="304305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4815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至理名言">
  <a:themeElements>
    <a:clrScheme name="自訂 4">
      <a:dk1>
        <a:srgbClr val="000000"/>
      </a:dk1>
      <a:lt1>
        <a:sysClr val="window" lastClr="FFFFFF"/>
      </a:lt1>
      <a:dk2>
        <a:srgbClr val="004D74"/>
      </a:dk2>
      <a:lt2>
        <a:srgbClr val="E3BBA5"/>
      </a:lt2>
      <a:accent1>
        <a:srgbClr val="E3BBA5"/>
      </a:accent1>
      <a:accent2>
        <a:srgbClr val="B85B22"/>
      </a:accent2>
      <a:accent3>
        <a:srgbClr val="C8CCB3"/>
      </a:accent3>
      <a:accent4>
        <a:srgbClr val="E0CAA2"/>
      </a:accent4>
      <a:accent5>
        <a:srgbClr val="568278"/>
      </a:accent5>
      <a:accent6>
        <a:srgbClr val="B29C93"/>
      </a:accent6>
      <a:hlink>
        <a:srgbClr val="F7B615"/>
      </a:hlink>
      <a:folHlink>
        <a:srgbClr val="704404"/>
      </a:folHlink>
    </a:clrScheme>
    <a:fontScheme name="至理名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至理名言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603</Words>
  <Application>Microsoft Office PowerPoint</Application>
  <PresentationFormat>寬螢幕</PresentationFormat>
  <Paragraphs>48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華康仿宋體W6</vt:lpstr>
      <vt:lpstr>微軟正黑體</vt:lpstr>
      <vt:lpstr>新細明體</vt:lpstr>
      <vt:lpstr>Century Gothic</vt:lpstr>
      <vt:lpstr>Wingdings 2</vt:lpstr>
      <vt:lpstr>至理名言</vt:lpstr>
      <vt:lpstr>桃園市南門國小112學年第1學期 友善校園宣導</vt:lpstr>
      <vt:lpstr>校園詐騙防制－你快樂我平安</vt:lpstr>
      <vt:lpstr>歹徒在網路上張貼販售明顯遠低於市價的商品，來誘騙大家關注購買，等你付款後就失聯。歹徒通常是使用假帳號，或是盜用他人的帳號來詐騙。</vt:lpstr>
      <vt:lpstr>歹徒會利用社群軟體邀請你加入好友或群組，聲稱可以高獲利，誘騙你投入資金，等你要領出獲利時，再將你封鎖，或是關閉網站。</vt:lpstr>
      <vt:lpstr>歹徒假冒電商、銀行，告知你設定錯誤成分期付款或是大量扣款，要求你去ATM將款項匯出；或要你提供帳號資料綁定電子支付，供歹徒轉帳或購物。</vt:lpstr>
      <vt:lpstr>歹徒盜用帥哥美女的照片當大頭貼，跟你搭訕加你好友，用甜言蜜語讓你動心，然後以各種理由誘騙你匯款，等你轉帳號就失聯。</vt:lpstr>
      <vt:lpstr>歹徒假冒親友來電要你辨認他是你的親友，過程中裝熟要求你更換通訊錄的電話號碼或Line帳號，再稱需要借錢以此騙取錢財。</vt:lpstr>
      <vt:lpstr>防詐騙提醒</vt:lpstr>
      <vt:lpstr>防制校園霸凌</vt:lpstr>
      <vt:lpstr>防制學生藥物濫用</vt:lpstr>
      <vt:lpstr>防禦毒品誘惑8絕招</vt:lpstr>
      <vt:lpstr>開學防疫不鬆懈</vt:lpstr>
      <vt:lpstr>交通安全宣導月</vt:lpstr>
      <vt:lpstr>請依照綠鋪人行道行走</vt:lpstr>
      <vt:lpstr>防治數位網路性別暴力</vt:lpstr>
      <vt:lpstr>牢記上網三守則，身心健康自然得</vt:lpstr>
      <vt:lpstr>PowerPoint 簡報</vt:lpstr>
      <vt:lpstr>PowerPoint 簡報</vt:lpstr>
      <vt:lpstr>PowerPoint 簡報</vt:lpstr>
      <vt:lpstr>PowerPoint 簡報</vt:lpstr>
      <vt:lpstr>性別平等</vt:lpstr>
      <vt:lpstr>PowerPoint 簡報</vt:lpstr>
      <vt:lpstr>校園安全防護措施</vt:lpstr>
      <vt:lpstr>遊戲器材使用安全守則</vt:lpstr>
      <vt:lpstr>新的開始~從心開始~南門與你一起加油~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110學年第1學期 友善校園宣導</dc:title>
  <dc:creator>USER</dc:creator>
  <cp:lastModifiedBy>USER</cp:lastModifiedBy>
  <cp:revision>69</cp:revision>
  <dcterms:created xsi:type="dcterms:W3CDTF">2021-08-30T01:14:30Z</dcterms:created>
  <dcterms:modified xsi:type="dcterms:W3CDTF">2023-08-30T02:04:02Z</dcterms:modified>
</cp:coreProperties>
</file>