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</p:sldMasterIdLst>
  <p:notesMasterIdLst>
    <p:notesMasterId r:id="rId35"/>
  </p:notesMasterIdLst>
  <p:handoutMasterIdLst>
    <p:handoutMasterId r:id="rId36"/>
  </p:handoutMasterIdLst>
  <p:sldIdLst>
    <p:sldId id="490" r:id="rId3"/>
    <p:sldId id="256" r:id="rId4"/>
    <p:sldId id="510" r:id="rId5"/>
    <p:sldId id="518" r:id="rId6"/>
    <p:sldId id="519" r:id="rId7"/>
    <p:sldId id="520" r:id="rId8"/>
    <p:sldId id="514" r:id="rId9"/>
    <p:sldId id="515" r:id="rId10"/>
    <p:sldId id="516" r:id="rId11"/>
    <p:sldId id="517" r:id="rId12"/>
    <p:sldId id="532" r:id="rId13"/>
    <p:sldId id="491" r:id="rId14"/>
    <p:sldId id="525" r:id="rId15"/>
    <p:sldId id="529" r:id="rId16"/>
    <p:sldId id="522" r:id="rId17"/>
    <p:sldId id="523" r:id="rId18"/>
    <p:sldId id="526" r:id="rId19"/>
    <p:sldId id="527" r:id="rId20"/>
    <p:sldId id="511" r:id="rId21"/>
    <p:sldId id="470" r:id="rId22"/>
    <p:sldId id="533" r:id="rId23"/>
    <p:sldId id="534" r:id="rId24"/>
    <p:sldId id="535" r:id="rId25"/>
    <p:sldId id="536" r:id="rId26"/>
    <p:sldId id="537" r:id="rId27"/>
    <p:sldId id="538" r:id="rId28"/>
    <p:sldId id="471" r:id="rId29"/>
    <p:sldId id="542" r:id="rId30"/>
    <p:sldId id="539" r:id="rId31"/>
    <p:sldId id="540" r:id="rId32"/>
    <p:sldId id="541" r:id="rId33"/>
    <p:sldId id="531" r:id="rId34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5ED"/>
    <a:srgbClr val="11026A"/>
    <a:srgbClr val="BC3004"/>
    <a:srgbClr val="FF3399"/>
    <a:srgbClr val="FF6699"/>
    <a:srgbClr val="FF5050"/>
    <a:srgbClr val="FFFFFF"/>
    <a:srgbClr val="33CC33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1" autoAdjust="0"/>
    <p:restoredTop sz="92196" autoAdjust="0"/>
  </p:normalViewPr>
  <p:slideViewPr>
    <p:cSldViewPr>
      <p:cViewPr>
        <p:scale>
          <a:sx n="60" d="100"/>
          <a:sy n="60" d="100"/>
        </p:scale>
        <p:origin x="-2299" y="-7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4"/>
    </p:cViewPr>
  </p:sorterViewPr>
  <p:notesViewPr>
    <p:cSldViewPr>
      <p:cViewPr varScale="1">
        <p:scale>
          <a:sx n="48" d="100"/>
          <a:sy n="48" d="100"/>
        </p:scale>
        <p:origin x="-1248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D189-CD02-4594-BC75-D8CE5FA31B67}" type="datetimeFigureOut">
              <a:rPr lang="zh-TW" altLang="en-US" smtClean="0"/>
              <a:pPr/>
              <a:t>2021/9/10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C577-4FC6-4662-B7C8-41259B715C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AAB9-9C72-4CD2-9032-8E74AD5F0112}" type="datetimeFigureOut">
              <a:rPr lang="zh-TW" altLang="en-US" smtClean="0"/>
              <a:pPr/>
              <a:t>2021/9/10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3E95F-56B5-4C68-8A04-523F14E520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35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3E95F-56B5-4C68-8A04-523F14E520D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8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3E95F-56B5-4C68-8A04-523F14E520D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8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3E95F-56B5-4C68-8A04-523F14E520D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66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3E95F-56B5-4C68-8A04-523F14E520D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39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3E95F-56B5-4C68-8A04-523F14E520D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20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3E95F-56B5-4C68-8A04-523F14E520D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81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086600" y="630932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3916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383704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FF3399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FF3399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8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1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white">
          <a:xfrm>
            <a:off x="0" y="90872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1052736"/>
            <a:ext cx="9143999" cy="43767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0" y="6496892"/>
            <a:ext cx="533400" cy="24447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1"/>
          </p:nvPr>
        </p:nvSpPr>
        <p:spPr>
          <a:xfrm>
            <a:off x="611188" y="1484312"/>
            <a:ext cx="8137525" cy="4606909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>
            <a:lvl1pPr marL="320040" indent="-320040">
              <a:buFont typeface="Wingdings" pitchFamily="2" charset="2"/>
              <a:buChar char="l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169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611188" y="1341438"/>
            <a:ext cx="8137525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34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 bwMode="white">
          <a:xfrm>
            <a:off x="0" y="90872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80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 flipH="1">
            <a:off x="1067704" y="1077256"/>
            <a:ext cx="7575376" cy="5520096"/>
          </a:xfrm>
          <a:prstGeom prst="round2DiagRect">
            <a:avLst>
              <a:gd name="adj1" fmla="val 20276"/>
              <a:gd name="adj2" fmla="val 0"/>
            </a:avLst>
          </a:prstGeom>
          <a:solidFill>
            <a:srgbClr val="FFFFFF">
              <a:alpha val="78039"/>
            </a:srgbClr>
          </a:solidFill>
        </p:spPr>
        <p:txBody>
          <a:bodyPr anchor="t">
            <a:normAutofit/>
          </a:bodyPr>
          <a:lstStyle>
            <a:lvl1pPr marL="319088" indent="-319088" algn="just"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tabLst/>
              <a:defRPr sz="2400"/>
            </a:lvl1pPr>
            <a:lvl2pPr algn="just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  <a:defRPr sz="2400"/>
            </a:lvl2pPr>
            <a:lvl3pPr algn="just">
              <a:buClr>
                <a:schemeClr val="tx1">
                  <a:lumMod val="65000"/>
                  <a:lumOff val="35000"/>
                </a:schemeClr>
              </a:buClr>
              <a:defRPr sz="1800"/>
            </a:lvl3pPr>
            <a:lvl4pPr algn="just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algn="just">
              <a:buClr>
                <a:schemeClr val="bg1">
                  <a:lumMod val="50000"/>
                </a:schemeClr>
              </a:buClr>
              <a:defRPr sz="1600"/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563662"/>
          </a:xfrm>
        </p:spPr>
        <p:txBody>
          <a:bodyPr anchor="ctr">
            <a:normAutofit/>
          </a:bodyPr>
          <a:lstStyle>
            <a:lvl1pPr algn="l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578024" cy="493251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137160" tIns="182880" rIns="137160" bIns="91440"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3"/>
          </p:nvPr>
        </p:nvSpPr>
        <p:spPr>
          <a:xfrm>
            <a:off x="395536" y="1020176"/>
            <a:ext cx="578024" cy="392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37160" tIns="182880" rIns="137160" bIns="91440" anchor="ctr"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zh-TW" alt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white">
          <a:xfrm>
            <a:off x="0" y="90872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>
  <p:cSld name="1_區段標題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2"/>
          <p:cNvSpPr/>
          <p:nvPr/>
        </p:nvSpPr>
        <p:spPr>
          <a:xfrm>
            <a:off x="595794" y="764704"/>
            <a:ext cx="8008654" cy="4896544"/>
          </a:xfrm>
          <a:prstGeom prst="roundRect">
            <a:avLst>
              <a:gd name="adj" fmla="val 16667"/>
            </a:avLst>
          </a:prstGeom>
          <a:solidFill>
            <a:srgbClr val="FF5050">
              <a:alpha val="2000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" name="Google Shape;46;p72"/>
          <p:cNvSpPr txBox="1"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ts val="1440"/>
              <a:buFont typeface="Noto Sans Symbols"/>
              <a:buChar char="■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7" name="Google Shape;47;p72"/>
          <p:cNvSpPr txBox="1"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sz="4400" b="0" u="sng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4617B"/>
              </a:solidFill>
            </a:endParaRPr>
          </a:p>
        </p:txBody>
      </p:sp>
      <p:sp>
        <p:nvSpPr>
          <p:cNvPr id="49" name="Google Shape;49;p7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4617B"/>
              </a:solidFill>
            </a:endParaRPr>
          </a:p>
        </p:txBody>
      </p:sp>
      <p:pic>
        <p:nvPicPr>
          <p:cNvPr id="50" name="Google Shape;5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3982816"/>
            <a:ext cx="8607972" cy="238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056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DFD9-E671-4092-8EDE-05F8469432F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50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589-D69E-42AF-8C6E-B6037468EB3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6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D96-8D32-4670-BB39-09DA57061142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9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AEC7-2945-4489-8DD3-3C8312109A1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5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7C71-FF98-4788-9E0B-2A3A5DFA492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91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A10F-753B-426C-8420-632D83122151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6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FF505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FF5050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05ED-425B-4488-9246-31779E42A87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73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386B-3510-486E-8E12-7A1681E2B9C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8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A59-595D-4FF6-AE2C-CC169614EF58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1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477-934F-49B6-B240-B49EEBC92F5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4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8B3-C3C4-4B5A-A5F1-60878E8343A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13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4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FFC000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33CC33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33CC33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0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00B0F0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38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666699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666699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2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 userDrawn="1"/>
        </p:nvSpPr>
        <p:spPr>
          <a:xfrm>
            <a:off x="595794" y="764704"/>
            <a:ext cx="8008654" cy="4896544"/>
          </a:xfrm>
          <a:prstGeom prst="roundRect">
            <a:avLst/>
          </a:prstGeom>
          <a:solidFill>
            <a:srgbClr val="990099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852937"/>
            <a:ext cx="7123113" cy="2520280"/>
          </a:xfrm>
        </p:spPr>
        <p:txBody>
          <a:bodyPr anchor="t">
            <a:normAutofit/>
          </a:bodyPr>
          <a:lstStyle>
            <a:lvl1pPr marL="457200" indent="-457200" algn="l" rtl="0" eaLnBrk="1" latinLnBrk="0" hangingPunct="1">
              <a:lnSpc>
                <a:spcPct val="80000"/>
              </a:lnSpc>
              <a:spcBef>
                <a:spcPts val="7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n"/>
              <a:defRPr kumimoji="0"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600200"/>
            <a:ext cx="7620000" cy="990600"/>
          </a:xfrm>
        </p:spPr>
        <p:txBody>
          <a:bodyPr/>
          <a:lstStyle>
            <a:lvl1pPr algn="l">
              <a:buNone/>
              <a:defRPr sz="4400" b="0" u="sng" cap="none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ea typeface="華康儷金黑" pitchFamily="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2816"/>
            <a:ext cx="8607972" cy="2387122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566124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8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10540"/>
            <a:ext cx="533400" cy="2286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649689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18C35A-F101-4124-ABD2-6927FE097F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72" r:id="rId12"/>
    <p:sldLayoutId id="2147483683" r:id="rId13"/>
    <p:sldLayoutId id="214748367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84" r:id="rId2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華康儷金黑" pitchFamily="1" charset="-120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DA8EDA21-66A7-4CE8-A172-4962B354D2B3}" type="slidenum"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42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25945;&#32946;&#37096;&#22240;&#26448;&#32178;&#12288;&#22240;&#26448;&#26045;&#25945;(10&#20998;&#37912;&#29256;).mp4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560840" cy="3299221"/>
          </a:xfrm>
        </p:spPr>
        <p:txBody>
          <a:bodyPr>
            <a:normAutofit fontScale="32500" lnSpcReduction="20000"/>
          </a:bodyPr>
          <a:lstStyle/>
          <a:p>
            <a:pPr indent="-360000">
              <a:lnSpc>
                <a:spcPct val="150000"/>
              </a:lnSpc>
            </a:pPr>
            <a:r>
              <a:rPr lang="zh-TW" altLang="en-US" sz="6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62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保持線上會議網路流暢，</a:t>
            </a:r>
            <a:r>
              <a:rPr lang="zh-TW" altLang="en-US" sz="6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請進入會議室</a:t>
            </a:r>
            <a:r>
              <a:rPr lang="zh-TW" altLang="en-US" sz="6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後</a:t>
            </a:r>
            <a:endParaRPr lang="en-US" altLang="zh-TW" sz="6200" b="1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marL="97200" indent="0">
              <a:lnSpc>
                <a:spcPct val="150000"/>
              </a:lnSpc>
              <a:buNone/>
            </a:pPr>
            <a:r>
              <a:rPr lang="zh-TW" altLang="en-US" sz="6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務必先關閉</a:t>
            </a:r>
            <a:r>
              <a:rPr lang="zh-TW" altLang="en-US" sz="6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視訊及</a:t>
            </a:r>
            <a:r>
              <a:rPr lang="zh-TW" altLang="en-US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麥克風</a:t>
            </a:r>
            <a:r>
              <a:rPr lang="zh-TW" altLang="en-US" sz="62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6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>
              <a:lnSpc>
                <a:spcPct val="150000"/>
              </a:lnSpc>
            </a:pPr>
            <a:r>
              <a:rPr lang="zh-TW" altLang="en-US" sz="6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62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需發言，請使用</a:t>
            </a:r>
            <a:r>
              <a:rPr lang="zh-TW" altLang="en-US" sz="6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會議</a:t>
            </a:r>
            <a:r>
              <a:rPr lang="zh-TW" altLang="en-US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舉手</a:t>
            </a:r>
            <a:r>
              <a:rPr lang="zh-TW" altLang="en-US" sz="6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訊息留言</a:t>
            </a:r>
            <a:r>
              <a:rPr lang="zh-TW" altLang="en-US" sz="6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功能。</a:t>
            </a:r>
            <a:endParaRPr lang="en-US" altLang="zh-TW" sz="6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>
              <a:lnSpc>
                <a:spcPct val="150000"/>
              </a:lnSpc>
            </a:pPr>
            <a:endParaRPr lang="en-US" altLang="zh-TW" sz="6200" dirty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>
              <a:lnSpc>
                <a:spcPct val="150000"/>
              </a:lnSpc>
            </a:pPr>
            <a:r>
              <a:rPr lang="zh-TW" altLang="en-US" sz="6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進入會議室後，請家長於</a:t>
            </a:r>
            <a:r>
              <a:rPr lang="zh-TW" altLang="en-US" sz="6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訊息處</a:t>
            </a:r>
            <a:endParaRPr lang="en-US" altLang="zh-TW" sz="6200" b="1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marL="97200" indent="0">
              <a:lnSpc>
                <a:spcPct val="150000"/>
              </a:lnSpc>
              <a:buNone/>
            </a:pPr>
            <a:r>
              <a:rPr lang="zh-TW" altLang="en-US" sz="6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以：</a:t>
            </a:r>
            <a:r>
              <a:rPr lang="zh-TW" altLang="en-US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學生姓名</a:t>
            </a:r>
            <a:r>
              <a:rPr lang="en-US" altLang="zh-TW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家長您的大名</a:t>
            </a:r>
            <a:r>
              <a:rPr lang="zh-TW" altLang="en-US" sz="6200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簽到。</a:t>
            </a:r>
            <a:endParaRPr lang="en-US" altLang="zh-TW" sz="62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marL="137160" indent="0">
              <a:buNone/>
            </a:pPr>
            <a:endParaRPr lang="zh-TW" altLang="en-US" dirty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20000" cy="99060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華康儷金黑" pitchFamily="49" charset="-120"/>
                <a:ea typeface="華康儷金黑" pitchFamily="49" charset="-120"/>
              </a:rPr>
              <a:t>會議提醒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15" y="2528900"/>
            <a:ext cx="1008112" cy="5040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94843"/>
            <a:ext cx="432048" cy="3906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27473" y="4789537"/>
            <a:ext cx="559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200">
              <a:lnSpc>
                <a:spcPct val="150000"/>
              </a:lnSpc>
              <a:spcBef>
                <a:spcPts val="700"/>
              </a:spcBef>
              <a:buClr>
                <a:srgbClr val="FF5050"/>
              </a:buClr>
              <a:buSzPts val="1440"/>
              <a:buFont typeface="Arial"/>
              <a:buNone/>
            </a:pPr>
            <a:r>
              <a:rPr lang="zh-TW" altLang="en-US" sz="2400" u="sng" kern="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感謝您的配合</a:t>
            </a:r>
            <a:r>
              <a:rPr lang="en-US" altLang="zh-TW" sz="2400" u="sng" kern="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!</a:t>
            </a:r>
            <a:endParaRPr lang="zh-TW" altLang="en-US" sz="2400" u="sng" kern="0" dirty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9" name="笑臉 8"/>
          <p:cNvSpPr/>
          <p:nvPr/>
        </p:nvSpPr>
        <p:spPr>
          <a:xfrm>
            <a:off x="1043608" y="4986893"/>
            <a:ext cx="421419" cy="439629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/>
          <a:stretch/>
        </p:blipFill>
        <p:spPr>
          <a:xfrm>
            <a:off x="4997647" y="3482306"/>
            <a:ext cx="438449" cy="4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1007606" y="2708922"/>
            <a:ext cx="29166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楊舒婷 主任</a:t>
            </a:r>
            <a:endParaRPr lang="en-US" altLang="zh-TW" sz="4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輔導室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0"/>
            <a:ext cx="3429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2154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1007606" y="2708922"/>
            <a:ext cx="29166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田益玫 主任</a:t>
            </a:r>
            <a:endParaRPr lang="en-US" altLang="zh-TW" sz="4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幼兒園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16050"/>
          <a:stretch/>
        </p:blipFill>
        <p:spPr>
          <a:xfrm>
            <a:off x="4572001" y="64752"/>
            <a:ext cx="324293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2463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教務處</a:t>
            </a:r>
            <a:endParaRPr lang="en-US" altLang="zh-TW" dirty="0" smtClean="0"/>
          </a:p>
          <a:p>
            <a:r>
              <a:rPr lang="zh-TW" altLang="en-US" dirty="0" smtClean="0"/>
              <a:t>學</a:t>
            </a:r>
            <a:r>
              <a:rPr lang="zh-TW" altLang="en-US" dirty="0"/>
              <a:t>務</a:t>
            </a:r>
            <a:r>
              <a:rPr lang="zh-TW" altLang="en-US" dirty="0" smtClean="0"/>
              <a:t>處</a:t>
            </a:r>
            <a:endParaRPr lang="en-US" altLang="zh-TW" dirty="0" smtClean="0"/>
          </a:p>
          <a:p>
            <a:r>
              <a:rPr lang="zh-TW" altLang="en-US" dirty="0" smtClean="0"/>
              <a:t>總務處</a:t>
            </a:r>
            <a:endParaRPr lang="en-US" altLang="zh-TW" dirty="0" smtClean="0"/>
          </a:p>
          <a:p>
            <a:r>
              <a:rPr lang="zh-TW" altLang="en-US" dirty="0"/>
              <a:t>輔導室</a:t>
            </a:r>
            <a:endParaRPr lang="en-US" altLang="zh-TW" dirty="0" smtClean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校務報告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82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0" y="908720"/>
            <a:ext cx="5868144" cy="216024"/>
          </a:xfrm>
          <a:prstGeom prst="homePlate">
            <a:avLst/>
          </a:prstGeom>
          <a:solidFill>
            <a:srgbClr val="13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本學期重要行事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05802438"/>
              </p:ext>
            </p:extLst>
          </p:nvPr>
        </p:nvGraphicFramePr>
        <p:xfrm>
          <a:off x="395536" y="1340768"/>
          <a:ext cx="8353550" cy="494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9346"/>
                <a:gridCol w="59142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重要行事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9/24(</a:t>
                      </a:r>
                      <a:r>
                        <a:rPr lang="zh-TW" altLang="en-US" sz="2000" b="1" dirty="0" smtClean="0"/>
                        <a:t>五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家長代表大會 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09/25(</a:t>
                      </a:r>
                      <a:r>
                        <a:rPr lang="zh-TW" altLang="en-US" sz="2000" b="1" dirty="0" smtClean="0"/>
                        <a:t>六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親職講座一：正向教養的威力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10/2(</a:t>
                      </a:r>
                      <a:r>
                        <a:rPr lang="zh-TW" altLang="en-US" sz="2000" b="1" dirty="0" smtClean="0"/>
                        <a:t>六</a:t>
                      </a:r>
                      <a:r>
                        <a:rPr lang="en-US" altLang="zh-TW" sz="2000" b="1" dirty="0" smtClean="0"/>
                        <a:t>)-10/22(</a:t>
                      </a:r>
                      <a:r>
                        <a:rPr lang="zh-TW" altLang="en-US" sz="2000" b="1" dirty="0" smtClean="0"/>
                        <a:t>五</a:t>
                      </a:r>
                      <a:r>
                        <a:rPr lang="en-US" altLang="zh-TW" sz="2000" b="1" dirty="0" smtClean="0"/>
                        <a:t>)</a:t>
                      </a:r>
                      <a:endParaRPr lang="en-US" altLang="zh-TW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廣達游於藝</a:t>
                      </a:r>
                      <a:r>
                        <a:rPr lang="en-US" altLang="zh-TW" sz="2400" dirty="0" smtClean="0"/>
                        <a:t>-</a:t>
                      </a:r>
                      <a:r>
                        <a:rPr lang="zh-TW" altLang="en-US" sz="2400" dirty="0" smtClean="0"/>
                        <a:t>擁抱梵谷，與梵谷共舞畫展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10/18(</a:t>
                      </a:r>
                      <a:r>
                        <a:rPr lang="zh-TW" altLang="en-US" sz="2000" b="1" dirty="0" smtClean="0"/>
                        <a:t>一</a:t>
                      </a:r>
                      <a:r>
                        <a:rPr lang="en-US" altLang="zh-TW" sz="2000" b="1" dirty="0" smtClean="0"/>
                        <a:t>)-10/23(</a:t>
                      </a:r>
                      <a:r>
                        <a:rPr lang="zh-TW" altLang="en-US" sz="2000" b="1" dirty="0" smtClean="0"/>
                        <a:t>六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運動會週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10/23(</a:t>
                      </a:r>
                      <a:r>
                        <a:rPr lang="zh-TW" altLang="en-US" sz="2000" b="1" dirty="0" smtClean="0"/>
                        <a:t>六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110</a:t>
                      </a:r>
                      <a:r>
                        <a:rPr lang="zh-TW" altLang="en-US" sz="2400" dirty="0" smtClean="0"/>
                        <a:t>學年度學校暨社區運動大會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暫定</a:t>
                      </a:r>
                      <a:r>
                        <a:rPr lang="en-US" altLang="zh-TW" sz="2400" dirty="0" smtClean="0"/>
                        <a:t>)</a:t>
                      </a:r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11/4(</a:t>
                      </a:r>
                      <a:r>
                        <a:rPr lang="zh-TW" altLang="en-US" sz="2000" b="1" dirty="0" smtClean="0"/>
                        <a:t>四</a:t>
                      </a:r>
                      <a:r>
                        <a:rPr lang="en-US" altLang="zh-TW" sz="2000" b="1" dirty="0" smtClean="0"/>
                        <a:t>)</a:t>
                      </a:r>
                      <a:r>
                        <a:rPr lang="zh-TW" altLang="en-US" sz="2000" b="1" dirty="0" smtClean="0"/>
                        <a:t>、</a:t>
                      </a:r>
                      <a:r>
                        <a:rPr lang="en-US" altLang="zh-TW" sz="2000" b="1" dirty="0" smtClean="0"/>
                        <a:t>11/5(</a:t>
                      </a:r>
                      <a:r>
                        <a:rPr lang="zh-TW" altLang="en-US" sz="2000" b="1" dirty="0" smtClean="0"/>
                        <a:t>五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第一次定期考查</a:t>
                      </a:r>
                      <a:r>
                        <a:rPr lang="en-US" altLang="zh-TW" sz="2400" dirty="0" smtClean="0"/>
                        <a:t>(2-6</a:t>
                      </a:r>
                      <a:r>
                        <a:rPr lang="zh-TW" altLang="en-US" sz="2400" dirty="0" smtClean="0"/>
                        <a:t>年級</a:t>
                      </a:r>
                      <a:r>
                        <a:rPr lang="en-US" altLang="zh-TW" sz="2400" dirty="0" smtClean="0"/>
                        <a:t>)</a:t>
                      </a:r>
                    </a:p>
                  </a:txBody>
                  <a:tcPr/>
                </a:tc>
              </a:tr>
              <a:tr h="3945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12/11(</a:t>
                      </a:r>
                      <a:r>
                        <a:rPr lang="zh-TW" altLang="en-US" sz="2000" b="1" dirty="0" smtClean="0"/>
                        <a:t>六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親職講座二：</a:t>
                      </a:r>
                      <a:r>
                        <a:rPr kumimoji="0" lang="zh-TW" altLang="en-US" sz="2400" kern="1200" dirty="0" smtClean="0"/>
                        <a:t>優良的學習成效與品格教育</a:t>
                      </a:r>
                      <a:endParaRPr kumimoji="0" lang="zh-TW" altLang="en-US" sz="2400" b="1" kern="1200" dirty="0">
                        <a:solidFill>
                          <a:srgbClr val="FF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1/11(</a:t>
                      </a:r>
                      <a:r>
                        <a:rPr lang="zh-TW" altLang="en-US" sz="2000" b="1" dirty="0" smtClean="0"/>
                        <a:t>二</a:t>
                      </a:r>
                      <a:r>
                        <a:rPr lang="en-US" altLang="zh-TW" sz="2000" b="1" dirty="0" smtClean="0"/>
                        <a:t>)</a:t>
                      </a:r>
                      <a:r>
                        <a:rPr lang="zh-TW" altLang="en-US" sz="2000" b="1" dirty="0" smtClean="0"/>
                        <a:t>、</a:t>
                      </a:r>
                      <a:r>
                        <a:rPr lang="en-US" altLang="zh-TW" sz="2000" b="1" dirty="0" smtClean="0"/>
                        <a:t>1/12(</a:t>
                      </a:r>
                      <a:r>
                        <a:rPr lang="zh-TW" altLang="en-US" sz="2000" b="1" dirty="0" smtClean="0"/>
                        <a:t>三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第二次定期考查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1/20(</a:t>
                      </a:r>
                      <a:r>
                        <a:rPr lang="zh-TW" altLang="en-US" sz="2000" b="1" dirty="0" smtClean="0"/>
                        <a:t>四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結業式 </a:t>
                      </a:r>
                      <a:endParaRPr lang="zh-TW" altLang="en-US" sz="2400" dirty="0"/>
                    </a:p>
                  </a:txBody>
                  <a:tcPr/>
                </a:tc>
              </a:tr>
              <a:tr h="2852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1/21(</a:t>
                      </a:r>
                      <a:r>
                        <a:rPr lang="zh-TW" altLang="en-US" sz="2000" b="1" dirty="0" smtClean="0"/>
                        <a:t>五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寒假開始</a:t>
                      </a:r>
                      <a:endParaRPr lang="en-US" altLang="zh-TW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908720"/>
            <a:ext cx="5868144" cy="216024"/>
          </a:xfrm>
          <a:prstGeom prst="homePlat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教務處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107504" y="1268760"/>
            <a:ext cx="8928992" cy="504056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FF5050"/>
              </a:buClr>
            </a:pPr>
            <a:r>
              <a:rPr lang="zh-TW" altLang="en-US" sz="2200" b="1" dirty="0">
                <a:solidFill>
                  <a:schemeClr val="dk1"/>
                </a:solidFill>
                <a:latin typeface="標楷體" pitchFamily="65" charset="-120"/>
                <a:ea typeface="文鼎粗隸" panose="02010609010101010101" pitchFamily="49" charset="-120"/>
              </a:rPr>
              <a:t>課後照顧班</a:t>
            </a:r>
            <a:r>
              <a:rPr lang="zh-TW" altLang="en-US" sz="2200" b="1" dirty="0" smtClean="0">
                <a:solidFill>
                  <a:schemeClr val="dk1"/>
                </a:solidFill>
                <a:latin typeface="標楷體" pitchFamily="65" charset="-120"/>
                <a:ea typeface="文鼎粗隸" panose="02010609010101010101" pitchFamily="49" charset="-120"/>
              </a:rPr>
              <a:t>：</a:t>
            </a:r>
            <a:r>
              <a:rPr lang="zh-TW" altLang="en-US" sz="2000" dirty="0" smtClean="0">
                <a:solidFill>
                  <a:schemeClr val="dk1"/>
                </a:solidFill>
                <a:latin typeface="標楷體" pitchFamily="65" charset="-120"/>
                <a:ea typeface="文鼎粗隸" panose="02010609010101010101" pitchFamily="49" charset="-120"/>
              </a:rPr>
              <a:t>本學期實施時間至</a:t>
            </a:r>
            <a:r>
              <a:rPr lang="en-US" altLang="zh-TW" sz="2000" b="1" u="sng" dirty="0" smtClean="0">
                <a:solidFill>
                  <a:srgbClr val="0066FF"/>
                </a:solidFill>
                <a:latin typeface="標楷體" pitchFamily="65" charset="-120"/>
                <a:ea typeface="文鼎粗隸" panose="02010609010101010101" pitchFamily="49" charset="-120"/>
              </a:rPr>
              <a:t>111</a:t>
            </a:r>
            <a:r>
              <a:rPr lang="zh-TW" altLang="en-US" sz="2000" b="1" u="sng" dirty="0" smtClean="0">
                <a:solidFill>
                  <a:srgbClr val="0066FF"/>
                </a:solidFill>
                <a:latin typeface="標楷體" pitchFamily="65" charset="-120"/>
                <a:ea typeface="文鼎粗隸" panose="02010609010101010101" pitchFamily="49" charset="-120"/>
              </a:rPr>
              <a:t>年</a:t>
            </a:r>
            <a:r>
              <a:rPr lang="en-US" altLang="zh-TW" sz="2000" b="1" u="sng" dirty="0" smtClean="0">
                <a:solidFill>
                  <a:srgbClr val="0066FF"/>
                </a:solidFill>
                <a:latin typeface="標楷體" pitchFamily="65" charset="-120"/>
                <a:ea typeface="文鼎粗隸" panose="02010609010101010101" pitchFamily="49" charset="-120"/>
              </a:rPr>
              <a:t>1</a:t>
            </a:r>
            <a:r>
              <a:rPr lang="zh-TW" altLang="en-US" sz="2000" b="1" u="sng" dirty="0" smtClean="0">
                <a:solidFill>
                  <a:srgbClr val="0066FF"/>
                </a:solidFill>
                <a:latin typeface="標楷體" pitchFamily="65" charset="-120"/>
                <a:ea typeface="文鼎粗隸" panose="02010609010101010101" pitchFamily="49" charset="-120"/>
              </a:rPr>
              <a:t>月</a:t>
            </a:r>
            <a:r>
              <a:rPr lang="en-US" altLang="zh-TW" sz="2000" b="1" u="sng" dirty="0" smtClean="0">
                <a:solidFill>
                  <a:srgbClr val="0066FF"/>
                </a:solidFill>
                <a:latin typeface="標楷體" pitchFamily="65" charset="-120"/>
                <a:ea typeface="文鼎粗隸" panose="02010609010101010101" pitchFamily="49" charset="-120"/>
              </a:rPr>
              <a:t>19</a:t>
            </a:r>
            <a:r>
              <a:rPr lang="zh-TW" altLang="en-US" sz="2000" b="1" u="sng" dirty="0" smtClean="0">
                <a:solidFill>
                  <a:srgbClr val="0066FF"/>
                </a:solidFill>
                <a:latin typeface="標楷體" pitchFamily="65" charset="-120"/>
                <a:ea typeface="文鼎粗隸" panose="02010609010101010101" pitchFamily="49" charset="-120"/>
              </a:rPr>
              <a:t>日</a:t>
            </a:r>
            <a:r>
              <a:rPr lang="zh-TW" altLang="en-US" sz="2000" dirty="0" smtClean="0">
                <a:solidFill>
                  <a:schemeClr val="dk1"/>
                </a:solidFill>
                <a:latin typeface="標楷體" pitchFamily="65" charset="-120"/>
                <a:ea typeface="文鼎粗隸" panose="02010609010101010101" pitchFamily="49" charset="-120"/>
              </a:rPr>
              <a:t>止</a:t>
            </a:r>
            <a:r>
              <a:rPr lang="en-US" altLang="zh-TW" sz="2000" dirty="0" smtClean="0">
                <a:solidFill>
                  <a:schemeClr val="dk1"/>
                </a:solidFill>
                <a:latin typeface="標楷體" pitchFamily="65" charset="-120"/>
                <a:ea typeface="文鼎粗隸" panose="02010609010101010101" pitchFamily="49" charset="-120"/>
              </a:rPr>
              <a:t>(</a:t>
            </a:r>
            <a:r>
              <a:rPr lang="zh-TW" altLang="zh-TW" sz="2000" b="1" dirty="0" smtClean="0">
                <a:solidFill>
                  <a:srgbClr val="00B050"/>
                </a:solidFill>
                <a:latin typeface="標楷體" pitchFamily="65" charset="-120"/>
                <a:ea typeface="文鼎粗隸" panose="02010609010101010101" pitchFamily="49" charset="-120"/>
              </a:rPr>
              <a:t>每週</a:t>
            </a:r>
            <a:r>
              <a:rPr lang="zh-TW" altLang="zh-TW" sz="2000" b="1" dirty="0">
                <a:solidFill>
                  <a:srgbClr val="00B050"/>
                </a:solidFill>
                <a:latin typeface="標楷體" pitchFamily="65" charset="-120"/>
                <a:ea typeface="文鼎粗隸" panose="02010609010101010101" pitchFamily="49" charset="-120"/>
              </a:rPr>
              <a:t>一至周五</a:t>
            </a:r>
            <a:r>
              <a:rPr lang="zh-TW" altLang="zh-TW" sz="2000" b="1" dirty="0">
                <a:solidFill>
                  <a:srgbClr val="FF0000"/>
                </a:solidFill>
                <a:latin typeface="標楷體" pitchFamily="65" charset="-120"/>
                <a:ea typeface="文鼎粗隸" panose="02010609010101010101" pitchFamily="49" charset="-120"/>
              </a:rPr>
              <a:t>學校放學後至17:30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文鼎粗隸" panose="02010609010101010101" pitchFamily="49" charset="-120"/>
              </a:rPr>
              <a:t>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文鼎粗隸" panose="02010609010101010101" pitchFamily="49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文鼎粗隸" panose="02010609010101010101" pitchFamily="49" charset="-120"/>
              </a:rPr>
              <a:t>。</a:t>
            </a:r>
            <a:r>
              <a:rPr lang="zh-TW" altLang="zh-TW" sz="2000" dirty="0" smtClean="0">
                <a:latin typeface="標楷體" pitchFamily="65" charset="-120"/>
                <a:ea typeface="文鼎粗隸" panose="02010609010101010101" pitchFamily="49" charset="-120"/>
              </a:rPr>
              <a:t>須</a:t>
            </a:r>
            <a:r>
              <a:rPr lang="zh-TW" altLang="zh-TW" sz="2000" dirty="0">
                <a:latin typeface="標楷體" pitchFamily="65" charset="-120"/>
                <a:ea typeface="文鼎粗隸" panose="02010609010101010101" pitchFamily="49" charset="-120"/>
              </a:rPr>
              <a:t>經家長書面申請</a:t>
            </a:r>
            <a:r>
              <a:rPr lang="zh-TW" altLang="zh-TW" sz="2000" dirty="0" smtClean="0">
                <a:latin typeface="標楷體" pitchFamily="65" charset="-120"/>
                <a:ea typeface="文鼎粗隸" panose="02010609010101010101" pitchFamily="49" charset="-120"/>
              </a:rPr>
              <a:t>，每</a:t>
            </a:r>
            <a:r>
              <a:rPr lang="zh-TW" altLang="zh-TW" sz="2000" dirty="0">
                <a:latin typeface="標楷體" pitchFamily="65" charset="-120"/>
                <a:ea typeface="文鼎粗隸" panose="02010609010101010101" pitchFamily="49" charset="-120"/>
              </a:rPr>
              <a:t>小時收費25元，每學期分2次</a:t>
            </a:r>
            <a:r>
              <a:rPr lang="zh-TW" altLang="zh-TW" sz="2000" dirty="0" smtClean="0">
                <a:latin typeface="標楷體" pitchFamily="65" charset="-120"/>
                <a:ea typeface="文鼎粗隸" panose="02010609010101010101" pitchFamily="49" charset="-120"/>
              </a:rPr>
              <a:t>收取</a:t>
            </a:r>
            <a:r>
              <a:rPr lang="zh-TW" altLang="en-US" sz="2000" dirty="0">
                <a:latin typeface="標楷體" pitchFamily="65" charset="-120"/>
                <a:ea typeface="文鼎粗隸" panose="02010609010101010101" pitchFamily="49" charset="-120"/>
              </a:rPr>
              <a:t>費用</a:t>
            </a:r>
            <a:r>
              <a:rPr lang="zh-TW" altLang="zh-TW" sz="2000" dirty="0" smtClean="0">
                <a:latin typeface="標楷體" pitchFamily="65" charset="-120"/>
                <a:ea typeface="文鼎粗隸" panose="02010609010101010101" pitchFamily="49" charset="-120"/>
              </a:rPr>
              <a:t>，並</a:t>
            </a:r>
            <a:r>
              <a:rPr lang="zh-TW" altLang="zh-TW" sz="2000" dirty="0">
                <a:latin typeface="標楷體" pitchFamily="65" charset="-120"/>
                <a:ea typeface="文鼎粗隸" panose="02010609010101010101" pitchFamily="49" charset="-120"/>
              </a:rPr>
              <a:t>由</a:t>
            </a:r>
            <a:r>
              <a:rPr lang="zh-TW" altLang="zh-TW" sz="2000" b="1" dirty="0">
                <a:latin typeface="標楷體" pitchFamily="65" charset="-120"/>
                <a:ea typeface="文鼎粗隸" panose="02010609010101010101" pitchFamily="49" charset="-120"/>
              </a:rPr>
              <a:t>家長</a:t>
            </a:r>
            <a:r>
              <a:rPr lang="zh-TW" altLang="zh-TW" sz="2000" b="1" dirty="0" smtClean="0">
                <a:latin typeface="標楷體" pitchFamily="65" charset="-120"/>
                <a:ea typeface="文鼎粗隸" panose="02010609010101010101" pitchFamily="49" charset="-120"/>
              </a:rPr>
              <a:t>負責</a:t>
            </a:r>
            <a:r>
              <a:rPr lang="zh-TW" altLang="en-US" sz="2000" b="1" dirty="0" smtClean="0">
                <a:latin typeface="標楷體" pitchFamily="65" charset="-120"/>
                <a:ea typeface="文鼎粗隸" panose="02010609010101010101" pitchFamily="49" charset="-120"/>
              </a:rPr>
              <a:t>準時</a:t>
            </a:r>
            <a:r>
              <a:rPr lang="zh-TW" altLang="zh-TW" sz="2000" b="1" dirty="0" smtClean="0">
                <a:latin typeface="標楷體" pitchFamily="65" charset="-120"/>
                <a:ea typeface="文鼎粗隸" panose="02010609010101010101" pitchFamily="49" charset="-120"/>
              </a:rPr>
              <a:t>接</a:t>
            </a:r>
            <a:r>
              <a:rPr lang="zh-TW" altLang="zh-TW" sz="2000" b="1" dirty="0">
                <a:latin typeface="標楷體" pitchFamily="65" charset="-120"/>
                <a:ea typeface="文鼎粗隸" panose="02010609010101010101" pitchFamily="49" charset="-120"/>
              </a:rPr>
              <a:t>回</a:t>
            </a:r>
            <a:r>
              <a:rPr lang="zh-TW" altLang="zh-TW" sz="2000" dirty="0">
                <a:latin typeface="標楷體" pitchFamily="65" charset="-120"/>
                <a:ea typeface="文鼎粗隸" panose="02010609010101010101" pitchFamily="49" charset="-120"/>
              </a:rPr>
              <a:t>。</a:t>
            </a:r>
            <a:endParaRPr lang="en-US" altLang="zh-TW" sz="2000" dirty="0">
              <a:solidFill>
                <a:schemeClr val="dk1"/>
              </a:solidFill>
              <a:latin typeface="標楷體" pitchFamily="65" charset="-120"/>
              <a:ea typeface="文鼎粗隸" panose="02010609010101010101" pitchFamily="49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r>
              <a:rPr lang="zh-TW" altLang="en-US" sz="2000" dirty="0" smtClean="0">
                <a:latin typeface="華康中黑體"/>
                <a:ea typeface="文鼎粗隸" panose="02010609010101010101" pitchFamily="49" charset="-120"/>
              </a:rPr>
              <a:t>因應</a:t>
            </a:r>
            <a:r>
              <a:rPr lang="en-US" altLang="zh-TW" sz="2000" b="1" dirty="0">
                <a:solidFill>
                  <a:srgbClr val="FF0000"/>
                </a:solidFill>
                <a:latin typeface="華康中黑體"/>
                <a:ea typeface="文鼎粗隸" panose="02010609010101010101" pitchFamily="49" charset="-120"/>
              </a:rPr>
              <a:t>2030</a:t>
            </a:r>
            <a:r>
              <a:rPr lang="zh-TW" altLang="en-US" sz="2000" b="1" dirty="0">
                <a:solidFill>
                  <a:srgbClr val="FF0000"/>
                </a:solidFill>
                <a:latin typeface="華康中黑體"/>
                <a:ea typeface="文鼎粗隸" panose="02010609010101010101" pitchFamily="49" charset="-120"/>
              </a:rPr>
              <a:t>雙語國家政策</a:t>
            </a:r>
            <a:r>
              <a:rPr lang="zh-TW" altLang="en-US" sz="2000" dirty="0">
                <a:latin typeface="華康中黑體"/>
                <a:ea typeface="文鼎粗隸" panose="02010609010101010101" pitchFamily="49" charset="-120"/>
              </a:rPr>
              <a:t>，</a:t>
            </a:r>
            <a:r>
              <a:rPr lang="en-US" altLang="zh-TW" sz="2000" dirty="0">
                <a:latin typeface="華康中黑體"/>
                <a:ea typeface="文鼎粗隸" panose="02010609010101010101" pitchFamily="49" charset="-120"/>
              </a:rPr>
              <a:t>109</a:t>
            </a:r>
            <a:r>
              <a:rPr lang="zh-TW" altLang="en-US" sz="2000" dirty="0">
                <a:latin typeface="華康中黑體"/>
                <a:ea typeface="文鼎粗隸" panose="02010609010101010101" pitchFamily="49" charset="-120"/>
              </a:rPr>
              <a:t>學年度</a:t>
            </a:r>
            <a:r>
              <a:rPr lang="zh-TW" altLang="en-US" sz="2000" dirty="0" smtClean="0">
                <a:latin typeface="華康中黑體"/>
                <a:ea typeface="文鼎粗隸" panose="02010609010101010101" pitchFamily="49" charset="-120"/>
              </a:rPr>
              <a:t>起本校於</a:t>
            </a:r>
            <a:r>
              <a:rPr lang="zh-TW" altLang="en-US" sz="2000" dirty="0">
                <a:latin typeface="華康中黑體"/>
                <a:ea typeface="文鼎粗隸" panose="02010609010101010101" pitchFamily="49" charset="-120"/>
              </a:rPr>
              <a:t>每年段</a:t>
            </a:r>
            <a:r>
              <a:rPr lang="en-US" altLang="zh-TW" sz="2000" dirty="0">
                <a:latin typeface="華康儷粗宋"/>
                <a:ea typeface="文鼎粗隸" panose="02010609010101010101" pitchFamily="49" charset="-120"/>
              </a:rPr>
              <a:t>【</a:t>
            </a:r>
            <a:r>
              <a:rPr lang="zh-TW" altLang="en-US" sz="2000" dirty="0">
                <a:latin typeface="華康中黑體"/>
                <a:ea typeface="文鼎粗隸" panose="02010609010101010101" pitchFamily="49" charset="-120"/>
              </a:rPr>
              <a:t>低</a:t>
            </a:r>
            <a:r>
              <a:rPr lang="en-US" altLang="zh-TW" sz="2000" dirty="0">
                <a:latin typeface="華康中黑體"/>
                <a:ea typeface="文鼎粗隸" panose="02010609010101010101" pitchFamily="49" charset="-120"/>
              </a:rPr>
              <a:t>(1)-</a:t>
            </a:r>
            <a:r>
              <a:rPr lang="zh-TW" altLang="en-US" sz="2000" dirty="0">
                <a:latin typeface="華康中黑體"/>
                <a:ea typeface="文鼎粗隸" panose="02010609010101010101" pitchFamily="49" charset="-120"/>
              </a:rPr>
              <a:t>中</a:t>
            </a:r>
            <a:r>
              <a:rPr lang="en-US" altLang="zh-TW" sz="2000" dirty="0">
                <a:latin typeface="華康中黑體"/>
                <a:ea typeface="文鼎粗隸" panose="02010609010101010101" pitchFamily="49" charset="-120"/>
              </a:rPr>
              <a:t>(2)-</a:t>
            </a:r>
            <a:r>
              <a:rPr lang="zh-TW" altLang="en-US" sz="2000" dirty="0">
                <a:latin typeface="華康中黑體"/>
                <a:ea typeface="文鼎粗隸" panose="02010609010101010101" pitchFamily="49" charset="-120"/>
              </a:rPr>
              <a:t>高</a:t>
            </a:r>
            <a:r>
              <a:rPr lang="en-US" altLang="zh-TW" sz="2000" dirty="0">
                <a:latin typeface="華康中黑體"/>
                <a:ea typeface="文鼎粗隸" panose="02010609010101010101" pitchFamily="49" charset="-120"/>
              </a:rPr>
              <a:t>(2)</a:t>
            </a:r>
            <a:r>
              <a:rPr lang="en-US" altLang="zh-TW" sz="2000" dirty="0">
                <a:latin typeface="華康儷粗宋"/>
                <a:ea typeface="文鼎粗隸" panose="02010609010101010101" pitchFamily="49" charset="-120"/>
              </a:rPr>
              <a:t>】</a:t>
            </a:r>
            <a:r>
              <a:rPr lang="zh-TW" altLang="en-US" sz="2000" dirty="0">
                <a:latin typeface="+mj-ea"/>
                <a:ea typeface="文鼎粗隸" panose="02010609010101010101" pitchFamily="49" charset="-120"/>
              </a:rPr>
              <a:t>增加一節英語授課</a:t>
            </a:r>
            <a:r>
              <a:rPr lang="en-US" altLang="zh-TW" sz="2000" b="1" dirty="0">
                <a:solidFill>
                  <a:srgbClr val="00B050"/>
                </a:solidFill>
                <a:latin typeface="華康儷粗宋"/>
                <a:ea typeface="文鼎粗隸" panose="02010609010101010101" pitchFamily="49" charset="-120"/>
              </a:rPr>
              <a:t>【</a:t>
            </a:r>
            <a:r>
              <a:rPr lang="zh-TW" altLang="en-US" sz="2000" b="1" dirty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低</a:t>
            </a:r>
            <a:r>
              <a:rPr lang="en-US" altLang="zh-TW" sz="2000" b="1" dirty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(2)-</a:t>
            </a:r>
            <a:r>
              <a:rPr lang="zh-TW" altLang="en-US" sz="2000" b="1" dirty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中</a:t>
            </a:r>
            <a:r>
              <a:rPr lang="en-US" altLang="zh-TW" sz="2000" b="1" dirty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(3)-</a:t>
            </a:r>
            <a:r>
              <a:rPr lang="zh-TW" altLang="en-US" sz="2000" b="1" dirty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高</a:t>
            </a:r>
            <a:r>
              <a:rPr lang="en-US" altLang="zh-TW" sz="2000" b="1" dirty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(3</a:t>
            </a:r>
            <a:r>
              <a:rPr lang="en-US" altLang="zh-TW" sz="2000" b="1" dirty="0" smtClean="0">
                <a:solidFill>
                  <a:srgbClr val="00B050"/>
                </a:solidFill>
                <a:latin typeface="華康中黑體"/>
                <a:ea typeface="文鼎粗隸" panose="02010609010101010101" pitchFamily="49" charset="-120"/>
              </a:rPr>
              <a:t>)</a:t>
            </a:r>
            <a:r>
              <a:rPr lang="en-US" altLang="zh-TW" sz="2000" b="1" dirty="0" smtClean="0">
                <a:solidFill>
                  <a:srgbClr val="00B050"/>
                </a:solidFill>
                <a:latin typeface="華康儷粗宋"/>
                <a:ea typeface="文鼎粗隸" panose="02010609010101010101" pitchFamily="49" charset="-120"/>
              </a:rPr>
              <a:t>】</a:t>
            </a:r>
            <a:r>
              <a:rPr lang="zh-TW" altLang="en-US" sz="2000" dirty="0" smtClean="0">
                <a:latin typeface="華康儷粗宋"/>
                <a:ea typeface="文鼎粗隸" panose="02010609010101010101" pitchFamily="49" charset="-120"/>
              </a:rPr>
              <a:t>，同時</a:t>
            </a:r>
            <a:r>
              <a:rPr lang="zh-TW" altLang="en-US" sz="2000" dirty="0" smtClean="0">
                <a:ea typeface="文鼎粗隸" panose="02010609010101010101" pitchFamily="49" charset="-120"/>
              </a:rPr>
              <a:t>為</a:t>
            </a:r>
            <a:r>
              <a:rPr lang="zh-TW" altLang="en-US" sz="2000" dirty="0">
                <a:ea typeface="文鼎粗隸" panose="02010609010101010101" pitchFamily="49" charset="-120"/>
              </a:rPr>
              <a:t>讓英語聽力測驗更為彈性多元，</a:t>
            </a:r>
            <a:r>
              <a:rPr lang="zh-TW" altLang="en-US" sz="2000" b="1" dirty="0">
                <a:solidFill>
                  <a:srgbClr val="FF0000"/>
                </a:solidFill>
                <a:ea typeface="文鼎粗隸" panose="02010609010101010101" pitchFamily="49" charset="-120"/>
              </a:rPr>
              <a:t>英聽測驗於平時就列為評量</a:t>
            </a:r>
            <a:r>
              <a:rPr lang="zh-TW" altLang="en-US" sz="2000" b="1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項目</a:t>
            </a:r>
            <a:r>
              <a:rPr lang="zh-TW" altLang="en-US" sz="20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，</a:t>
            </a:r>
            <a:r>
              <a:rPr lang="zh-TW" altLang="en-US" sz="2000" dirty="0">
                <a:ea typeface="文鼎粗隸" panose="02010609010101010101" pitchFamily="49" charset="-120"/>
              </a:rPr>
              <a:t>希</a:t>
            </a:r>
            <a:r>
              <a:rPr lang="zh-TW" altLang="en-US" sz="2000" dirty="0" smtClean="0">
                <a:latin typeface="+mj-ea"/>
                <a:ea typeface="文鼎粗隸" panose="02010609010101010101" pitchFamily="49" charset="-120"/>
              </a:rPr>
              <a:t>冀</a:t>
            </a:r>
            <a:r>
              <a:rPr lang="zh-TW" altLang="en-US" sz="2000" dirty="0">
                <a:latin typeface="+mj-ea"/>
                <a:ea typeface="文鼎粗隸" panose="02010609010101010101" pitchFamily="49" charset="-120"/>
              </a:rPr>
              <a:t>學童英語能力之</a:t>
            </a:r>
            <a:r>
              <a:rPr lang="zh-TW" altLang="en-US" sz="2000" dirty="0" smtClean="0">
                <a:latin typeface="+mj-ea"/>
                <a:ea typeface="文鼎粗隸" panose="02010609010101010101" pitchFamily="49" charset="-120"/>
              </a:rPr>
              <a:t>提升。</a:t>
            </a:r>
            <a:endParaRPr lang="en-US" altLang="zh-TW" sz="2000" dirty="0" smtClean="0">
              <a:latin typeface="+mj-ea"/>
              <a:ea typeface="文鼎粗隸" panose="02010609010101010101" pitchFamily="49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r>
              <a:rPr lang="zh-TW" altLang="en-US" sz="2200" b="1" dirty="0" smtClean="0">
                <a:ea typeface="文鼎粗隸" panose="02010609010101010101" pitchFamily="49" charset="-120"/>
              </a:rPr>
              <a:t>資安素養；</a:t>
            </a:r>
            <a:r>
              <a:rPr lang="zh-TW" altLang="zh-TW" sz="2000" dirty="0" smtClean="0">
                <a:ea typeface="文鼎粗隸" panose="02010609010101010101" pitchFamily="49" charset="-120"/>
              </a:rPr>
              <a:t>網路</a:t>
            </a:r>
            <a:r>
              <a:rPr lang="zh-TW" altLang="zh-TW" sz="2000" dirty="0">
                <a:ea typeface="文鼎粗隸" panose="02010609010101010101" pitchFamily="49" charset="-120"/>
              </a:rPr>
              <a:t>守護天使</a:t>
            </a:r>
            <a:r>
              <a:rPr lang="en-US" altLang="zh-TW" sz="2000" dirty="0">
                <a:ea typeface="文鼎粗隸" panose="02010609010101010101" pitchFamily="49" charset="-120"/>
              </a:rPr>
              <a:t>2.0</a:t>
            </a:r>
            <a:r>
              <a:rPr lang="zh-TW" altLang="zh-TW" sz="2000" dirty="0">
                <a:ea typeface="文鼎粗隸" panose="02010609010101010101" pitchFamily="49" charset="-120"/>
              </a:rPr>
              <a:t>｢</a:t>
            </a:r>
            <a:r>
              <a:rPr lang="en-US" altLang="zh-TW" sz="2000" b="1" dirty="0">
                <a:solidFill>
                  <a:srgbClr val="0066FF"/>
                </a:solidFill>
                <a:ea typeface="文鼎粗隸" panose="02010609010101010101" pitchFamily="49" charset="-120"/>
              </a:rPr>
              <a:t>PC-</a:t>
            </a:r>
            <a:r>
              <a:rPr lang="en-US" altLang="zh-TW" sz="2000" b="1" dirty="0" err="1">
                <a:solidFill>
                  <a:srgbClr val="0066FF"/>
                </a:solidFill>
                <a:ea typeface="文鼎粗隸" panose="02010609010101010101" pitchFamily="49" charset="-120"/>
              </a:rPr>
              <a:t>cillin</a:t>
            </a:r>
            <a:r>
              <a:rPr lang="zh-TW" altLang="zh-TW" sz="2000" b="1" dirty="0">
                <a:solidFill>
                  <a:srgbClr val="0066FF"/>
                </a:solidFill>
                <a:ea typeface="文鼎粗隸" panose="02010609010101010101" pitchFamily="49" charset="-120"/>
              </a:rPr>
              <a:t>家長守護</a:t>
            </a:r>
            <a:r>
              <a:rPr lang="en-US" altLang="zh-TW" sz="2000" b="1" dirty="0">
                <a:solidFill>
                  <a:srgbClr val="0066FF"/>
                </a:solidFill>
                <a:ea typeface="文鼎粗隸" panose="02010609010101010101" pitchFamily="49" charset="-120"/>
              </a:rPr>
              <a:t>-</a:t>
            </a:r>
            <a:r>
              <a:rPr lang="zh-TW" altLang="zh-TW" sz="2000" b="1" dirty="0">
                <a:solidFill>
                  <a:srgbClr val="0066FF"/>
                </a:solidFill>
                <a:ea typeface="文鼎粗隸" panose="02010609010101010101" pitchFamily="49" charset="-120"/>
              </a:rPr>
              <a:t>電腦版、手機版</a:t>
            </a:r>
            <a:r>
              <a:rPr lang="zh-TW" altLang="zh-TW" sz="2000" dirty="0">
                <a:ea typeface="文鼎粗隸" panose="02010609010101010101" pitchFamily="49" charset="-120"/>
              </a:rPr>
              <a:t>｣，提供民眾免費下載使用，與您一起守護孩子的網路世界</a:t>
            </a:r>
            <a:r>
              <a:rPr lang="zh-TW" altLang="zh-TW" sz="2000" dirty="0" smtClean="0">
                <a:ea typeface="文鼎粗隸" panose="02010609010101010101" pitchFamily="49" charset="-120"/>
              </a:rPr>
              <a:t>。</a:t>
            </a:r>
            <a:r>
              <a:rPr lang="en-US" altLang="zh-TW" sz="2000" b="1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https</a:t>
            </a:r>
            <a:r>
              <a:rPr lang="en-US" altLang="zh-TW" sz="2000" b="1" dirty="0">
                <a:solidFill>
                  <a:srgbClr val="FF0000"/>
                </a:solidFill>
                <a:ea typeface="文鼎粗隸" panose="02010609010101010101" pitchFamily="49" charset="-120"/>
              </a:rPr>
              <a:t>://nga.moe.edu.tw/</a:t>
            </a:r>
            <a:endParaRPr lang="zh-TW" altLang="zh-TW" sz="2000" b="1" dirty="0">
              <a:solidFill>
                <a:srgbClr val="FF0000"/>
              </a:solidFill>
              <a:ea typeface="文鼎粗隸" panose="02010609010101010101" pitchFamily="49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r>
              <a:rPr lang="zh-TW" altLang="en-US" sz="2200" b="1" dirty="0" smtClean="0">
                <a:latin typeface="+mj-ea"/>
                <a:ea typeface="文鼎粗隸" panose="02010609010101010101" pitchFamily="49" charset="-120"/>
              </a:rPr>
              <a:t>廣達</a:t>
            </a:r>
            <a:r>
              <a:rPr lang="zh-TW" altLang="en-US" sz="2200" b="1" dirty="0">
                <a:latin typeface="+mj-ea"/>
                <a:ea typeface="文鼎粗隸" panose="02010609010101010101" pitchFamily="49" charset="-120"/>
              </a:rPr>
              <a:t>游於藝</a:t>
            </a:r>
            <a:r>
              <a:rPr lang="en-US" altLang="zh-TW" sz="2200" b="1" dirty="0">
                <a:latin typeface="+mj-ea"/>
                <a:ea typeface="文鼎粗隸" panose="02010609010101010101" pitchFamily="49" charset="-120"/>
              </a:rPr>
              <a:t>~</a:t>
            </a:r>
            <a:r>
              <a:rPr lang="zh-TW" altLang="zh-TW" sz="2000" dirty="0">
                <a:solidFill>
                  <a:srgbClr val="0066FF"/>
                </a:solidFill>
                <a:latin typeface="+mj-ea"/>
                <a:ea typeface="文鼎粗隸" panose="02010609010101010101" pitchFamily="49" charset="-120"/>
              </a:rPr>
              <a:t>「</a:t>
            </a:r>
            <a:r>
              <a:rPr lang="zh-TW" altLang="en-US" sz="2000" b="1" dirty="0">
                <a:solidFill>
                  <a:srgbClr val="0066FF"/>
                </a:solidFill>
                <a:latin typeface="+mj-ea"/>
                <a:ea typeface="文鼎粗隸" panose="02010609010101010101" pitchFamily="49" charset="-120"/>
              </a:rPr>
              <a:t>擁抱梵谷</a:t>
            </a:r>
            <a:r>
              <a:rPr lang="en-US" altLang="zh-TW" sz="2000" b="1" dirty="0">
                <a:solidFill>
                  <a:srgbClr val="0066FF"/>
                </a:solidFill>
                <a:latin typeface="+mj-ea"/>
                <a:ea typeface="文鼎粗隸" panose="02010609010101010101" pitchFamily="49" charset="-120"/>
              </a:rPr>
              <a:t>—</a:t>
            </a:r>
            <a:r>
              <a:rPr lang="zh-TW" altLang="en-US" sz="2000" b="1" dirty="0">
                <a:solidFill>
                  <a:srgbClr val="0066FF"/>
                </a:solidFill>
                <a:latin typeface="+mj-ea"/>
                <a:ea typeface="文鼎粗隸" panose="02010609010101010101" pitchFamily="49" charset="-120"/>
              </a:rPr>
              <a:t>與梵谷共舞</a:t>
            </a:r>
            <a:r>
              <a:rPr lang="zh-TW" altLang="zh-TW" sz="2000" dirty="0">
                <a:solidFill>
                  <a:srgbClr val="0066FF"/>
                </a:solidFill>
                <a:latin typeface="+mj-ea"/>
                <a:ea typeface="文鼎粗隸" panose="02010609010101010101" pitchFamily="49" charset="-120"/>
              </a:rPr>
              <a:t>」</a:t>
            </a:r>
            <a:r>
              <a:rPr lang="zh-TW" altLang="en-US" sz="2000" b="1" dirty="0">
                <a:solidFill>
                  <a:srgbClr val="00B050"/>
                </a:solidFill>
                <a:latin typeface="+mj-ea"/>
                <a:ea typeface="文鼎粗隸" panose="02010609010101010101" pitchFamily="49" charset="-120"/>
              </a:rPr>
              <a:t>展覽期程自</a:t>
            </a:r>
            <a:r>
              <a:rPr lang="en-US" altLang="zh-TW" sz="2000" b="1" dirty="0" smtClean="0">
                <a:solidFill>
                  <a:srgbClr val="00B050"/>
                </a:solidFill>
                <a:latin typeface="+mj-ea"/>
                <a:ea typeface="文鼎粗隸" panose="02010609010101010101" pitchFamily="49" charset="-120"/>
              </a:rPr>
              <a:t>10/2-10/22</a:t>
            </a:r>
            <a:r>
              <a:rPr lang="zh-TW" altLang="en-US" sz="2000" b="1" dirty="0" smtClean="0">
                <a:latin typeface="+mj-ea"/>
                <a:ea typeface="文鼎粗隸" panose="02010609010101010101" pitchFamily="49" charset="-120"/>
              </a:rPr>
              <a:t>。</a:t>
            </a:r>
            <a:endParaRPr lang="en-US" altLang="zh-TW" sz="2000" b="1" dirty="0" smtClean="0">
              <a:latin typeface="+mj-ea"/>
              <a:ea typeface="文鼎粗隸" panose="02010609010101010101" pitchFamily="49" charset="-120"/>
            </a:endParaRPr>
          </a:p>
          <a:p>
            <a:pPr lvl="0">
              <a:lnSpc>
                <a:spcPct val="110000"/>
              </a:lnSpc>
              <a:buClr>
                <a:srgbClr val="FF5050"/>
              </a:buClr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定期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評量：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學期有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紙筆評量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為主。本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學期定期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評量時間分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別是：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10000"/>
              </a:lnSpc>
              <a:buClr>
                <a:srgbClr val="FF5050"/>
              </a:buClr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第一次為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110/11/04(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11/05(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en-US" altLang="zh-TW" sz="1400" b="1" dirty="0" smtClean="0">
                <a:solidFill>
                  <a:srgbClr val="0070C0"/>
                </a:solidFill>
                <a:latin typeface="華康儷粗宋"/>
                <a:ea typeface="文鼎粗隸" panose="02010609010101010101" pitchFamily="49" charset="-120"/>
              </a:rPr>
              <a:t>【 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文鼎粗隸" panose="02010609010101010101" pitchFamily="49" charset="-120"/>
              </a:rPr>
              <a:t>110/11/09</a:t>
            </a:r>
            <a:r>
              <a:rPr lang="zh-TW" altLang="en-US" sz="1600" b="1" dirty="0">
                <a:solidFill>
                  <a:srgbClr val="0070C0"/>
                </a:solidFill>
                <a:latin typeface="標楷體" pitchFamily="65" charset="-120"/>
                <a:ea typeface="文鼎粗隸" panose="02010609010101010101" pitchFamily="49" charset="-120"/>
              </a:rPr>
              <a:t>（二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文鼎粗隸" panose="02010609010101010101" pitchFamily="49" charset="-120"/>
              </a:rPr>
              <a:t>）一年級新生注音符號闖關</a:t>
            </a:r>
            <a:r>
              <a:rPr lang="en-US" altLang="zh-TW" sz="1400" b="1" dirty="0" smtClean="0">
                <a:solidFill>
                  <a:srgbClr val="0070C0"/>
                </a:solidFill>
                <a:latin typeface="華康儷粗宋"/>
                <a:ea typeface="文鼎粗隸" panose="02010609010101010101" pitchFamily="49" charset="-120"/>
              </a:rPr>
              <a:t>】</a:t>
            </a:r>
          </a:p>
          <a:p>
            <a:pPr marL="0" lvl="0" indent="0">
              <a:lnSpc>
                <a:spcPct val="110000"/>
              </a:lnSpc>
              <a:buClr>
                <a:srgbClr val="FF5050"/>
              </a:buClr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第二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次為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111/01/11(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01/12(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三）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10000"/>
              </a:lnSpc>
              <a:buClr>
                <a:srgbClr val="FF5050"/>
              </a:buClr>
              <a:buNone/>
            </a:pP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10000"/>
              </a:lnSpc>
              <a:buClr>
                <a:srgbClr val="FF5050"/>
              </a:buClr>
              <a:buNone/>
            </a:pP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10000"/>
              </a:lnSpc>
              <a:buClr>
                <a:srgbClr val="FF5050"/>
              </a:buClr>
              <a:buNone/>
            </a:pPr>
            <a:endParaRPr lang="zh-TW" altLang="en-US" sz="2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endParaRPr lang="en-US" altLang="zh-TW" sz="2200" b="1" dirty="0" smtClean="0">
              <a:latin typeface="+mj-ea"/>
              <a:ea typeface="文鼎粗隸" panose="02010609010101010101" pitchFamily="49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endParaRPr lang="en-US" altLang="zh-TW" sz="2200" b="1" dirty="0" smtClean="0">
              <a:latin typeface="+mj-ea"/>
              <a:ea typeface="文鼎粗隸" panose="02010609010101010101" pitchFamily="49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endParaRPr lang="en-US" altLang="zh-TW" sz="2200" b="1" dirty="0">
              <a:solidFill>
                <a:srgbClr val="00B050"/>
              </a:solidFill>
              <a:latin typeface="+mj-ea"/>
              <a:ea typeface="文鼎粗隸" panose="02010609010101010101" pitchFamily="49" charset="-120"/>
            </a:endParaRPr>
          </a:p>
          <a:p>
            <a:pPr>
              <a:lnSpc>
                <a:spcPct val="110000"/>
              </a:lnSpc>
              <a:buClr>
                <a:srgbClr val="FF5050"/>
              </a:buClr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57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0" y="908720"/>
            <a:ext cx="5868144" cy="21602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學務處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1"/>
          </p:nvPr>
        </p:nvSpPr>
        <p:spPr>
          <a:xfrm>
            <a:off x="827584" y="1556792"/>
            <a:ext cx="7632848" cy="4606909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zh-TW" altLang="en-US" b="1" dirty="0">
                <a:solidFill>
                  <a:srgbClr val="FF0000"/>
                </a:solidFill>
              </a:rPr>
              <a:t>防疫宣導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/>
                <a:ea typeface="華康中黑體"/>
              </a:rPr>
              <a:t>：</a:t>
            </a:r>
            <a:r>
              <a:rPr lang="zh-TW" altLang="en-US" sz="2000" b="1" dirty="0" smtClean="0"/>
              <a:t>入</a:t>
            </a:r>
            <a:r>
              <a:rPr lang="zh-TW" altLang="en-US" sz="2000" b="1" dirty="0"/>
              <a:t>校前量體溫</a:t>
            </a:r>
            <a:r>
              <a:rPr lang="zh-TW" altLang="en-US" sz="2000" b="1" dirty="0" smtClean="0"/>
              <a:t>，務必全程戴口罩</a:t>
            </a:r>
            <a:r>
              <a:rPr lang="zh-TW" altLang="en-US" sz="2000" dirty="0" smtClean="0"/>
              <a:t>。</a:t>
            </a:r>
            <a:r>
              <a:rPr lang="zh-TW" altLang="en-US" sz="2000" dirty="0"/>
              <a:t>學生在家自主性量測體溫，早晚各</a:t>
            </a:r>
            <a:r>
              <a:rPr lang="zh-TW" altLang="en-US" sz="2000" dirty="0" smtClean="0"/>
              <a:t>一次</a:t>
            </a:r>
            <a:r>
              <a:rPr lang="zh-TW" altLang="en-US" sz="2000" dirty="0"/>
              <a:t>，填入紀錄表，入校前出示當天體溫，未出示者，由防疫志工協助</a:t>
            </a:r>
            <a:r>
              <a:rPr lang="zh-TW" altLang="en-US" sz="2000" dirty="0" smtClean="0"/>
              <a:t>量測</a:t>
            </a:r>
            <a:r>
              <a:rPr lang="zh-TW" altLang="en-US" sz="2000" dirty="0"/>
              <a:t>，入班後填入紀錄表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pPr>
              <a:buClr>
                <a:srgbClr val="FFC000"/>
              </a:buClr>
            </a:pPr>
            <a:r>
              <a:rPr lang="zh-TW" altLang="en-US" b="1" dirty="0" smtClean="0">
                <a:solidFill>
                  <a:srgbClr val="FF0000"/>
                </a:solidFill>
              </a:rPr>
              <a:t>上學</a:t>
            </a:r>
            <a:r>
              <a:rPr lang="zh-TW" altLang="en-US" b="1" dirty="0">
                <a:solidFill>
                  <a:srgbClr val="FF0000"/>
                </a:solidFill>
              </a:rPr>
              <a:t>時間</a:t>
            </a:r>
            <a:r>
              <a:rPr lang="zh-TW" altLang="en-US" sz="2000" dirty="0"/>
              <a:t>為上午 </a:t>
            </a:r>
            <a:r>
              <a:rPr lang="en-US" altLang="zh-TW" sz="2000" dirty="0" smtClean="0"/>
              <a:t>7</a:t>
            </a:r>
            <a:r>
              <a:rPr lang="zh-TW" altLang="en-US" sz="2000" dirty="0" smtClean="0">
                <a:latin typeface="華康中黑體"/>
                <a:ea typeface="華康中黑體"/>
              </a:rPr>
              <a:t>：</a:t>
            </a:r>
            <a:r>
              <a:rPr lang="en-US" altLang="zh-TW" sz="2000" dirty="0" smtClean="0"/>
              <a:t>20- 7</a:t>
            </a:r>
            <a:r>
              <a:rPr lang="zh-TW" altLang="en-US" sz="2000" dirty="0" smtClean="0">
                <a:latin typeface="華康中黑體"/>
                <a:ea typeface="華康中黑體"/>
              </a:rPr>
              <a:t>：</a:t>
            </a:r>
            <a:r>
              <a:rPr lang="en-US" altLang="zh-TW" sz="2000" dirty="0" smtClean="0"/>
              <a:t>50</a:t>
            </a:r>
            <a:r>
              <a:rPr lang="zh-TW" altLang="en-US" sz="2000" dirty="0" smtClean="0"/>
              <a:t>，勿讓</a:t>
            </a:r>
            <a:r>
              <a:rPr lang="zh-TW" altLang="en-US" sz="2000" dirty="0"/>
              <a:t>孩子</a:t>
            </a:r>
            <a:r>
              <a:rPr lang="zh-TW" altLang="en-US" sz="2000" dirty="0" smtClean="0">
                <a:solidFill>
                  <a:srgbClr val="11026A"/>
                </a:solidFill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zh-TW" altLang="en-US" sz="2000" dirty="0">
                <a:solidFill>
                  <a:srgbClr val="11026A"/>
                </a:solidFill>
                <a:latin typeface="微軟正黑體" pitchFamily="34" charset="-120"/>
                <a:ea typeface="微軟正黑體" pitchFamily="34" charset="-120"/>
              </a:rPr>
              <a:t>早到校或太晚上</a:t>
            </a:r>
            <a:r>
              <a:rPr lang="zh-TW" altLang="en-US" sz="2000" dirty="0" smtClean="0">
                <a:solidFill>
                  <a:srgbClr val="11026A"/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en-US" sz="2000" dirty="0" smtClean="0">
                <a:solidFill>
                  <a:srgbClr val="11026A"/>
                </a:solidFill>
                <a:latin typeface="新細明體"/>
                <a:ea typeface="新細明體"/>
              </a:rPr>
              <a:t>。</a:t>
            </a:r>
            <a:endParaRPr lang="en-US" altLang="zh-TW" sz="2000" dirty="0" smtClean="0">
              <a:solidFill>
                <a:srgbClr val="11026A"/>
              </a:solidFill>
              <a:latin typeface="新細明體"/>
              <a:ea typeface="新細明體"/>
            </a:endParaRPr>
          </a:p>
          <a:p>
            <a:pPr>
              <a:buClr>
                <a:srgbClr val="FFC000"/>
              </a:buClr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健康檢查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/>
                <a:ea typeface="華康中黑體"/>
              </a:rPr>
              <a:t>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日（三）辦理一、四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健康檢查</a:t>
            </a:r>
            <a:r>
              <a:rPr lang="zh-TW" altLang="en-US" sz="2000" b="1" dirty="0" smtClean="0">
                <a:latin typeface="新細明體"/>
                <a:ea typeface="新細明體"/>
              </a:rPr>
              <a:t>。</a:t>
            </a:r>
            <a:endParaRPr lang="en-US" altLang="zh-TW" sz="2000" b="1" dirty="0" smtClean="0">
              <a:latin typeface="新細明體"/>
              <a:ea typeface="新細明體"/>
            </a:endParaRPr>
          </a:p>
          <a:p>
            <a:pPr lvl="0">
              <a:buClr>
                <a:srgbClr val="FFC000"/>
              </a:buClr>
            </a:pPr>
            <a:r>
              <a:rPr lang="zh-TW" altLang="en-US" b="1" dirty="0" smtClean="0">
                <a:solidFill>
                  <a:srgbClr val="FF0000"/>
                </a:solidFill>
                <a:latin typeface="華康中黑體"/>
                <a:ea typeface="華康中黑體"/>
              </a:rPr>
              <a:t>運動會：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運動會</a:t>
            </a: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</a:rPr>
              <a:t>暫定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</a:rPr>
              <a:t>於</a:t>
            </a:r>
            <a:r>
              <a:rPr lang="en-US" altLang="zh-TW" sz="2000" dirty="0">
                <a:solidFill>
                  <a:prstClr val="black"/>
                </a:solidFill>
                <a:latin typeface="微軟正黑體" pitchFamily="34" charset="-120"/>
              </a:rPr>
              <a:t>10/23(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</a:rPr>
              <a:t>六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itchFamily="34" charset="-120"/>
              </a:rPr>
              <a:t>)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，目前配合防疫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</a:rPr>
              <a:t>規定採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分年級分流方式辦理，規劃運動會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</a:rPr>
              <a:t>週</a:t>
            </a:r>
            <a:r>
              <a:rPr lang="en-US" altLang="zh-TW" sz="2000" dirty="0">
                <a:solidFill>
                  <a:prstClr val="black"/>
                </a:solidFill>
                <a:latin typeface="微軟正黑體" pitchFamily="34" charset="-120"/>
              </a:rPr>
              <a:t>(10/18-10/23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itchFamily="34" charset="-120"/>
              </a:rPr>
              <a:t>)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辦理。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0" y="908720"/>
            <a:ext cx="5868144" cy="21602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學務處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1"/>
          </p:nvPr>
        </p:nvSpPr>
        <p:spPr>
          <a:xfrm>
            <a:off x="899593" y="1484312"/>
            <a:ext cx="7632848" cy="4752999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交通安全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須知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/>
                <a:ea typeface="華康中黑體"/>
              </a:rPr>
              <a:t>：</a:t>
            </a:r>
            <a:r>
              <a:rPr lang="zh-TW" altLang="en-US" dirty="0" smtClean="0">
                <a:latin typeface="華康中黑體"/>
                <a:ea typeface="華康中黑體"/>
              </a:rPr>
              <a:t>配合學校校舍改建復興路封閉</a:t>
            </a:r>
            <a:endParaRPr lang="en-US" altLang="zh-TW" dirty="0" smtClean="0">
              <a:latin typeface="華康中黑體"/>
              <a:ea typeface="華康中黑體"/>
            </a:endParaRPr>
          </a:p>
          <a:p>
            <a:pPr lvl="0">
              <a:buClr>
                <a:srgbClr val="FFC000"/>
              </a:buClr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請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</a:rPr>
              <a:t>由家長接送者，務必事先與孩子約定接送地點（如圖示）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。</a:t>
            </a:r>
            <a:endParaRPr lang="en-US" altLang="zh-TW" sz="2000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endParaRPr lang="en-US" altLang="zh-TW" sz="2000" dirty="0">
              <a:solidFill>
                <a:prstClr val="black"/>
              </a:solidFill>
              <a:latin typeface="微軟正黑體" pitchFamily="34" charset="-120"/>
            </a:endParaRPr>
          </a:p>
          <a:p>
            <a:pPr lvl="0">
              <a:buClr>
                <a:srgbClr val="FFC000"/>
              </a:buClr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</a:rPr>
              <a:t>後門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</a:rPr>
              <a:t>如超過放學時間，導護老師會將所有學生帶至南山街大門等候家長接送。</a:t>
            </a:r>
          </a:p>
          <a:p>
            <a:pPr lvl="0">
              <a:buClr>
                <a:srgbClr val="FFC000"/>
              </a:buClr>
            </a:pPr>
            <a:endParaRPr lang="zh-TW" altLang="en-US" sz="2000" dirty="0">
              <a:solidFill>
                <a:prstClr val="black"/>
              </a:solidFill>
              <a:latin typeface="微軟正黑體" pitchFamily="34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290" r="17356" b="2440"/>
          <a:stretch/>
        </p:blipFill>
        <p:spPr bwMode="auto">
          <a:xfrm>
            <a:off x="1876884" y="2371324"/>
            <a:ext cx="5935475" cy="3145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04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0" y="908720"/>
            <a:ext cx="5868144" cy="216024"/>
          </a:xfrm>
          <a:prstGeom prst="homePlat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384" y="903040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第一棟大樓施工期程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1"/>
          </p:nvPr>
        </p:nvSpPr>
        <p:spPr>
          <a:xfrm>
            <a:off x="563660" y="1916832"/>
            <a:ext cx="8137525" cy="3672880"/>
          </a:xfrm>
        </p:spPr>
        <p:txBody>
          <a:bodyPr>
            <a:noAutofit/>
          </a:bodyPr>
          <a:lstStyle/>
          <a:p>
            <a:pPr>
              <a:buClr>
                <a:srgbClr val="33CC33"/>
              </a:buClr>
            </a:pP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1026" name="Picture 2" descr="D:\108學年度總務工作\09-會議組織類\班親會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" y="5157192"/>
            <a:ext cx="9108888" cy="16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08學年度總務工作\09-會議組織類\班親會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792"/>
            <a:ext cx="2689025" cy="16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35544"/>
              </p:ext>
            </p:extLst>
          </p:nvPr>
        </p:nvGraphicFramePr>
        <p:xfrm>
          <a:off x="467544" y="1916832"/>
          <a:ext cx="7632848" cy="308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241"/>
                <a:gridCol w="3638324"/>
                <a:gridCol w="2544283"/>
              </a:tblGrid>
              <a:tr h="5143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項次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工作項目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預定完成日期</a:t>
                      </a:r>
                      <a:endParaRPr lang="zh-TW" altLang="en-US" sz="2800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/>
                        <a:t>新大樓基本設計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109.09.26</a:t>
                      </a:r>
                      <a:endParaRPr lang="zh-TW" altLang="en-US" sz="2600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BC3004"/>
                          </a:solidFill>
                        </a:rPr>
                        <a:t>2</a:t>
                      </a:r>
                      <a:endParaRPr lang="zh-TW" altLang="en-US" sz="2600" dirty="0">
                        <a:solidFill>
                          <a:srgbClr val="BC30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solidFill>
                            <a:srgbClr val="BC3004"/>
                          </a:solidFill>
                        </a:rPr>
                        <a:t>新大樓細部設計</a:t>
                      </a:r>
                      <a:endParaRPr lang="zh-TW" altLang="en-US" sz="2600" dirty="0">
                        <a:solidFill>
                          <a:srgbClr val="BC30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>
                          <a:solidFill>
                            <a:srgbClr val="BC3004"/>
                          </a:solidFill>
                        </a:rPr>
                        <a:t>109.12.22</a:t>
                      </a:r>
                      <a:endParaRPr lang="zh-TW" altLang="en-US" sz="2600" dirty="0">
                        <a:solidFill>
                          <a:srgbClr val="BC3004"/>
                        </a:solidFill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/>
                        <a:t>第一棟拆除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110</a:t>
                      </a:r>
                      <a:r>
                        <a:rPr lang="zh-TW" altLang="en-US" sz="2600" dirty="0" smtClean="0"/>
                        <a:t>年暑假</a:t>
                      </a:r>
                      <a:endParaRPr lang="zh-TW" altLang="en-US" sz="2600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2600" kern="1200" dirty="0" smtClean="0">
                          <a:solidFill>
                            <a:srgbClr val="BC3004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zh-TW" altLang="en-US" sz="2600" kern="1200" dirty="0">
                        <a:solidFill>
                          <a:srgbClr val="BC300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sz="2600" kern="1200" dirty="0" smtClean="0">
                          <a:solidFill>
                            <a:srgbClr val="BC3004"/>
                          </a:solidFill>
                          <a:latin typeface="+mn-lt"/>
                          <a:ea typeface="+mn-ea"/>
                          <a:cs typeface="+mn-cs"/>
                        </a:rPr>
                        <a:t>新大樓工程完工</a:t>
                      </a:r>
                      <a:endParaRPr kumimoji="0" lang="zh-TW" altLang="en-US" sz="2600" kern="1200" dirty="0">
                        <a:solidFill>
                          <a:srgbClr val="BC300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kern="1200" dirty="0" smtClean="0">
                          <a:solidFill>
                            <a:srgbClr val="BC3004"/>
                          </a:solidFill>
                          <a:latin typeface="+mn-lt"/>
                          <a:ea typeface="+mn-ea"/>
                          <a:cs typeface="+mn-cs"/>
                        </a:rPr>
                        <a:t>111.12.15</a:t>
                      </a:r>
                      <a:endParaRPr kumimoji="0" lang="zh-TW" altLang="en-US" sz="2600" kern="1200" dirty="0">
                        <a:solidFill>
                          <a:srgbClr val="BC300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新大樓開始使用</a:t>
                      </a:r>
                      <a:endParaRPr kumimoji="0" lang="zh-TW" alt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r>
                        <a:rPr kumimoji="0" lang="zh-TW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年寒假</a:t>
                      </a:r>
                      <a:endParaRPr kumimoji="0" lang="zh-TW" alt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>
          <a:xfrm>
            <a:off x="179512" y="13414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華康儷金黑" pitchFamily="1" charset="-120"/>
                <a:cs typeface="+mj-cs"/>
              </a:defRPr>
            </a:lvl1pPr>
          </a:lstStyle>
          <a:p>
            <a:r>
              <a:rPr lang="zh-TW" altLang="en-US" dirty="0" smtClean="0"/>
              <a:t>總務處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51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0" y="908720"/>
            <a:ext cx="5868144" cy="216024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輔導室</a:t>
            </a:r>
            <a:r>
              <a:rPr lang="en-US" altLang="zh-TW" dirty="0" smtClean="0"/>
              <a:t>__</a:t>
            </a:r>
            <a:r>
              <a:rPr lang="zh-TW" altLang="en-US" sz="3600" b="1" dirty="0">
                <a:solidFill>
                  <a:srgbClr val="C00000"/>
                </a:solidFill>
              </a:rPr>
              <a:t>特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教及舞蹈班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buClr>
                <a:srgbClr val="FF6699"/>
              </a:buClr>
            </a:pPr>
            <a:endParaRPr lang="en-US" altLang="zh-TW" b="1" dirty="0" smtClean="0">
              <a:solidFill>
                <a:srgbClr val="FF3399"/>
              </a:solidFill>
            </a:endParaRPr>
          </a:p>
          <a:p>
            <a:pPr>
              <a:buClr>
                <a:srgbClr val="FF6699"/>
              </a:buClr>
            </a:pPr>
            <a:r>
              <a:rPr lang="zh-TW" altLang="en-US" b="1" u="sng" dirty="0" smtClean="0"/>
              <a:t>本校目前有資源班</a:t>
            </a:r>
            <a:r>
              <a:rPr lang="en-US" altLang="zh-TW" b="1" u="sng" dirty="0" smtClean="0"/>
              <a:t>1</a:t>
            </a:r>
            <a:r>
              <a:rPr lang="zh-TW" altLang="en-US" b="1" u="sng" dirty="0" smtClean="0"/>
              <a:t>班、特教班</a:t>
            </a:r>
            <a:r>
              <a:rPr lang="en-US" altLang="zh-TW" b="1" u="sng" dirty="0" smtClean="0"/>
              <a:t>1</a:t>
            </a:r>
            <a:r>
              <a:rPr lang="zh-TW" altLang="en-US" b="1" u="sng" dirty="0" smtClean="0"/>
              <a:t>班</a:t>
            </a:r>
            <a:endParaRPr lang="en-US" altLang="zh-TW" b="1" u="sng" dirty="0" smtClean="0"/>
          </a:p>
          <a:p>
            <a:pPr>
              <a:buClr>
                <a:srgbClr val="FF6699"/>
              </a:buClr>
            </a:pPr>
            <a:r>
              <a:rPr lang="zh-TW" altLang="en-US" dirty="0" smtClean="0"/>
              <a:t>學生資格</a:t>
            </a:r>
            <a:r>
              <a:rPr lang="en-US" altLang="zh-TW" dirty="0" smtClean="0"/>
              <a:t>: </a:t>
            </a:r>
            <a:r>
              <a:rPr lang="zh-TW" altLang="en-US" dirty="0" smtClean="0"/>
              <a:t>經專業</a:t>
            </a:r>
            <a:r>
              <a:rPr lang="zh-TW" altLang="en-US" dirty="0"/>
              <a:t>評估及鑑定具學習</a:t>
            </a:r>
            <a:r>
              <a:rPr lang="zh-TW" altLang="en-US" dirty="0" smtClean="0"/>
              <a:t>特殊</a:t>
            </a:r>
            <a:r>
              <a:rPr lang="zh-TW" altLang="en-US" dirty="0"/>
              <a:t>需求，須特殊教育及相關服務措施之協助</a:t>
            </a:r>
            <a:r>
              <a:rPr lang="zh-TW" altLang="en-US" dirty="0" smtClean="0"/>
              <a:t>者</a:t>
            </a:r>
            <a:endParaRPr lang="en-US" altLang="zh-TW" b="1" dirty="0" smtClean="0"/>
          </a:p>
          <a:p>
            <a:pPr>
              <a:buClr>
                <a:srgbClr val="FF6699"/>
              </a:buClr>
            </a:pPr>
            <a:r>
              <a:rPr lang="zh-TW" altLang="en-US" dirty="0"/>
              <a:t>特教鑑定每年辦理</a:t>
            </a:r>
            <a:r>
              <a:rPr lang="en-US" altLang="zh-TW" dirty="0"/>
              <a:t>4</a:t>
            </a:r>
            <a:r>
              <a:rPr lang="zh-TW" altLang="en-US" dirty="0"/>
              <a:t>次，分別是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6</a:t>
            </a:r>
            <a:r>
              <a:rPr lang="zh-TW" altLang="en-US" dirty="0"/>
              <a:t>、</a:t>
            </a:r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endParaRPr lang="en-US" altLang="zh-TW" dirty="0"/>
          </a:p>
          <a:p>
            <a:pPr>
              <a:buClr>
                <a:srgbClr val="FF6699"/>
              </a:buClr>
            </a:pPr>
            <a:endParaRPr lang="en-US" altLang="zh-TW" dirty="0" smtClean="0"/>
          </a:p>
          <a:p>
            <a:pPr>
              <a:buClr>
                <a:srgbClr val="FF6699"/>
              </a:buClr>
            </a:pPr>
            <a:r>
              <a:rPr lang="zh-TW" altLang="en-US" b="1" u="sng" dirty="0" smtClean="0"/>
              <a:t>另有舞蹈</a:t>
            </a:r>
            <a:r>
              <a:rPr lang="zh-TW" altLang="en-US" b="1" u="sng" dirty="0"/>
              <a:t>藝術才能班</a:t>
            </a:r>
            <a:r>
              <a:rPr lang="en-US" altLang="zh-TW" b="1" u="sng" dirty="0"/>
              <a:t>4</a:t>
            </a:r>
            <a:r>
              <a:rPr lang="zh-TW" altLang="en-US" b="1" u="sng" dirty="0"/>
              <a:t>班（</a:t>
            </a:r>
            <a:r>
              <a:rPr lang="en-US" altLang="zh-TW" b="1" u="sng" dirty="0"/>
              <a:t>3-6</a:t>
            </a:r>
            <a:r>
              <a:rPr lang="zh-TW" altLang="en-US" b="1" u="sng" dirty="0"/>
              <a:t>年級）</a:t>
            </a:r>
          </a:p>
          <a:p>
            <a:pPr>
              <a:buClr>
                <a:srgbClr val="FF6699"/>
              </a:buClr>
            </a:pPr>
            <a:r>
              <a:rPr lang="zh-TW" altLang="en-US" dirty="0"/>
              <a:t>舞蹈班每年四、五月辦理招生，以二升三年級學生為主，並收四、</a:t>
            </a:r>
            <a:r>
              <a:rPr lang="zh-TW" altLang="en-US" dirty="0" smtClean="0"/>
              <a:t>五、六年級</a:t>
            </a:r>
            <a:r>
              <a:rPr lang="zh-TW" altLang="en-US" dirty="0"/>
              <a:t>的插班生。</a:t>
            </a:r>
          </a:p>
          <a:p>
            <a:pPr>
              <a:buClr>
                <a:srgbClr val="FF6699"/>
              </a:buClr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9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班務說明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6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98852"/>
            <a:ext cx="9144000" cy="176599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287524" y="296652"/>
            <a:ext cx="8568952" cy="6264696"/>
          </a:xfrm>
          <a:prstGeom prst="roundRect">
            <a:avLst>
              <a:gd name="adj" fmla="val 760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683568" y="404664"/>
            <a:ext cx="7776864" cy="144016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3200" cap="all" dirty="0">
                <a:solidFill>
                  <a:srgbClr val="BC30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華康儷金黑" pitchFamily="1" charset="-120"/>
                <a:cs typeface="+mj-cs"/>
              </a:rPr>
              <a:t>桃園市桃園區南門國民</a:t>
            </a:r>
            <a:r>
              <a:rPr lang="zh-TW" altLang="en-US" sz="3200" cap="all" dirty="0" smtClean="0">
                <a:solidFill>
                  <a:srgbClr val="BC30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華康儷金黑" pitchFamily="1" charset="-120"/>
                <a:cs typeface="+mj-cs"/>
              </a:rPr>
              <a:t>小學</a:t>
            </a:r>
            <a:endParaRPr lang="en-US" altLang="zh-TW" sz="3200" cap="all" dirty="0" smtClean="0">
              <a:solidFill>
                <a:srgbClr val="BC30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華康儷金黑" pitchFamily="1" charset="-120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zh-TW" sz="4400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  <a:cs typeface="+mj-cs"/>
              </a:rPr>
              <a:t>110</a:t>
            </a:r>
            <a:r>
              <a:rPr lang="zh-TW" altLang="en-US" sz="4400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  <a:cs typeface="+mj-cs"/>
              </a:rPr>
              <a:t>學年度班親會</a:t>
            </a:r>
            <a:endParaRPr lang="en-US" altLang="zh-TW" sz="3600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華康儷金黑" pitchFamily="1" charset="-120"/>
              <a:cs typeface="+mj-cs"/>
            </a:endParaRPr>
          </a:p>
        </p:txBody>
      </p:sp>
      <p:sp>
        <p:nvSpPr>
          <p:cNvPr id="5" name="文字方塊 3"/>
          <p:cNvSpPr txBox="1"/>
          <p:nvPr/>
        </p:nvSpPr>
        <p:spPr>
          <a:xfrm>
            <a:off x="1671464" y="5013176"/>
            <a:ext cx="58010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五年</a:t>
            </a:r>
            <a:r>
              <a:rPr lang="zh-TW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四</a:t>
            </a:r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班 </a:t>
            </a:r>
            <a:r>
              <a:rPr lang="zh-TW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呂沅潤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老師</a:t>
            </a:r>
            <a:endParaRPr lang="en-US" altLang="zh-TW" sz="3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鐵線龍門W3" panose="03000309000000000000" pitchFamily="65" charset="-120"/>
              <a:ea typeface="華康鐵線龍門W3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44208" y="57861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110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年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9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月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1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0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鐵線龍門W3" panose="03000309000000000000" pitchFamily="65" charset="-120"/>
                <a:ea typeface="華康鐵線龍門W3"/>
              </a:rPr>
              <a:t>日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鐵線龍門W3" panose="03000309000000000000" pitchFamily="65" charset="-120"/>
              <a:ea typeface="華康鐵線龍門W3"/>
            </a:endParaRPr>
          </a:p>
        </p:txBody>
      </p:sp>
      <p:pic>
        <p:nvPicPr>
          <p:cNvPr id="2050" name="Picture 2" descr="橫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315"/>
            <a:ext cx="9144001" cy="23718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班會</a:t>
            </a:r>
            <a:r>
              <a:rPr lang="zh-TW" altLang="en-US" dirty="0" smtClean="0"/>
              <a:t>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陳雅慧代表</a:t>
            </a:r>
            <a:endParaRPr lang="en-US" altLang="zh-TW" dirty="0" smtClean="0"/>
          </a:p>
          <a:p>
            <a:r>
              <a:rPr lang="zh-TW" altLang="en-US" dirty="0"/>
              <a:t>文書</a:t>
            </a:r>
            <a:r>
              <a:rPr lang="zh-TW" altLang="en-US" dirty="0" smtClean="0"/>
              <a:t>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何漢陽代表</a:t>
            </a:r>
            <a:endParaRPr lang="en-US" altLang="zh-TW" dirty="0" smtClean="0"/>
          </a:p>
          <a:p>
            <a:r>
              <a:rPr lang="zh-TW" altLang="en-US" dirty="0" smtClean="0"/>
              <a:t>總務</a:t>
            </a:r>
            <a:r>
              <a:rPr lang="zh-TW" altLang="en-US" dirty="0" smtClean="0"/>
              <a:t>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白益豐代表</a:t>
            </a:r>
            <a:endParaRPr lang="en-US" altLang="zh-TW" dirty="0" smtClean="0"/>
          </a:p>
          <a:p>
            <a:r>
              <a:rPr lang="zh-TW" altLang="en-US" dirty="0"/>
              <a:t>活動</a:t>
            </a:r>
            <a:r>
              <a:rPr lang="zh-TW" altLang="en-US" dirty="0" smtClean="0"/>
              <a:t>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李志中代表</a:t>
            </a:r>
            <a:endParaRPr lang="en-US" altLang="zh-TW" dirty="0" smtClean="0"/>
          </a:p>
          <a:p>
            <a:r>
              <a:rPr lang="zh-TW" altLang="en-US" dirty="0"/>
              <a:t>聯絡</a:t>
            </a:r>
            <a:r>
              <a:rPr lang="zh-TW" altLang="en-US" dirty="0" smtClean="0"/>
              <a:t>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張煜掄代表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遴選家長委員說明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9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五心級</a:t>
            </a:r>
            <a:r>
              <a:rPr lang="zh-TW" altLang="en-US" dirty="0"/>
              <a:t>親師生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（同理</a:t>
            </a:r>
            <a:r>
              <a:rPr lang="zh-TW" altLang="en-US" dirty="0"/>
              <a:t>、學習、自信</a:t>
            </a:r>
            <a:r>
              <a:rPr lang="zh-TW" altLang="en-US" dirty="0" smtClean="0"/>
              <a:t>、毅力、感恩）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教育理念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19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教育理念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江山易改，本性難移。</a:t>
            </a:r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    </a:t>
            </a:r>
            <a:r>
              <a:rPr lang="zh-TW" altLang="en-US" sz="3200" dirty="0" smtClean="0">
                <a:ea typeface="文鼎粗行楷" pitchFamily="49" charset="-120"/>
              </a:rPr>
              <a:t>改變需要時間。</a:t>
            </a:r>
            <a:endParaRPr lang="en-US" altLang="zh-TW" sz="3200" dirty="0" smtClean="0">
              <a:ea typeface="文鼎粗行楷" pitchFamily="49" charset="-120"/>
            </a:endParaRPr>
          </a:p>
          <a:p>
            <a:r>
              <a:rPr lang="zh-TW" altLang="en-US" sz="3200" strike="sngStrike" dirty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這太難了</a:t>
            </a:r>
            <a:r>
              <a:rPr lang="zh-TW" altLang="en-US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，我不會做。</a:t>
            </a:r>
            <a:r>
              <a:rPr lang="zh-TW" altLang="en-US" sz="3200" dirty="0" smtClean="0">
                <a:ea typeface="文鼎粗行楷" pitchFamily="49" charset="-120"/>
              </a:rPr>
              <a:t>    態度</a:t>
            </a:r>
            <a:r>
              <a:rPr lang="zh-TW" altLang="en-US" sz="3200" dirty="0">
                <a:ea typeface="文鼎粗行楷" pitchFamily="49" charset="-120"/>
              </a:rPr>
              <a:t>決定</a:t>
            </a:r>
            <a:r>
              <a:rPr lang="zh-TW" altLang="en-US" sz="3200" dirty="0" smtClean="0">
                <a:ea typeface="文鼎粗行楷" pitchFamily="49" charset="-120"/>
              </a:rPr>
              <a:t>一切。</a:t>
            </a:r>
            <a:endParaRPr lang="en-US" altLang="zh-TW" sz="3200" dirty="0" smtClean="0">
              <a:ea typeface="文鼎粗行楷" pitchFamily="49" charset="-120"/>
            </a:endParaRPr>
          </a:p>
          <a:p>
            <a:r>
              <a:rPr lang="zh-TW" altLang="en-US" sz="3200" strike="sngStrike" dirty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哪裡錯</a:t>
            </a:r>
            <a:r>
              <a:rPr lang="zh-TW" altLang="en-US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了 </a:t>
            </a:r>
            <a:r>
              <a:rPr lang="en-US" altLang="zh-TW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?</a:t>
            </a:r>
            <a:r>
              <a:rPr lang="zh-TW" altLang="en-US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 有何不可 </a:t>
            </a:r>
            <a:r>
              <a:rPr lang="en-US" altLang="zh-TW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?</a:t>
            </a:r>
            <a:r>
              <a:rPr lang="zh-TW" altLang="en-US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 </a:t>
            </a:r>
            <a:r>
              <a:rPr lang="zh-TW" altLang="en-US" sz="3200" dirty="0" smtClean="0">
                <a:ea typeface="文鼎粗行楷" pitchFamily="49" charset="-120"/>
              </a:rPr>
              <a:t>     溝通勝過處罰。</a:t>
            </a:r>
            <a:endParaRPr lang="en-US" altLang="zh-TW" sz="3200" dirty="0" smtClean="0">
              <a:ea typeface="文鼎粗行楷" pitchFamily="49" charset="-120"/>
            </a:endParaRPr>
          </a:p>
          <a:p>
            <a:r>
              <a:rPr lang="zh-TW" altLang="en-US" sz="3200" strike="sngStrike" dirty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這</a:t>
            </a:r>
            <a:r>
              <a:rPr lang="zh-TW" altLang="en-US" sz="3200" strike="sngStrike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不公平，我也想要。</a:t>
            </a:r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ea typeface="文鼎粗行楷" pitchFamily="49" charset="-120"/>
              </a:rPr>
              <a:t>    </a:t>
            </a:r>
            <a:r>
              <a:rPr lang="zh-TW" altLang="en-US" sz="3200" dirty="0" smtClean="0">
                <a:ea typeface="文鼎粗行楷" pitchFamily="49" charset="-120"/>
              </a:rPr>
              <a:t>差異化的教學。</a:t>
            </a:r>
            <a:endParaRPr lang="en-US" altLang="zh-TW" sz="3200" dirty="0" smtClean="0">
              <a:ea typeface="文鼎粗行楷" pitchFamily="49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ea typeface="文鼎粗行楷" pitchFamily="49" charset="-120"/>
              </a:rPr>
              <a:t/>
            </a:r>
            <a:br>
              <a:rPr lang="en-US" altLang="zh-TW" sz="3200" dirty="0" smtClean="0">
                <a:ea typeface="文鼎粗行楷" pitchFamily="49" charset="-120"/>
              </a:rPr>
            </a:br>
            <a:r>
              <a:rPr lang="en-US" altLang="zh-TW" dirty="0" smtClean="0">
                <a:ea typeface="文鼎粗行楷" pitchFamily="49" charset="-120"/>
              </a:rPr>
              <a:t/>
            </a:r>
            <a:br>
              <a:rPr lang="en-US" altLang="zh-TW" dirty="0" smtClean="0">
                <a:ea typeface="文鼎粗行楷" pitchFamily="49" charset="-120"/>
              </a:rPr>
            </a:br>
            <a:endParaRPr lang="zh-TW" altLang="en-US" dirty="0">
              <a:ea typeface="文鼎粗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0284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971600" y="2420888"/>
            <a:ext cx="7123113" cy="252028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班級經營與生活常規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語文教學與</a:t>
            </a:r>
            <a:r>
              <a:rPr lang="zh-TW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閱讀</a:t>
            </a:r>
            <a:r>
              <a:rPr lang="zh-TW" alt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活動</a:t>
            </a:r>
            <a:endParaRPr lang="en-US" altLang="zh-TW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TW" altLang="en-US" dirty="0" smtClean="0"/>
              <a:t>數學領域教學</a:t>
            </a:r>
            <a:endParaRPr lang="en-US" altLang="zh-TW" dirty="0" smtClean="0"/>
          </a:p>
          <a:p>
            <a:r>
              <a:rPr lang="zh-TW" altLang="en-US" dirty="0"/>
              <a:t>作業規範與學習態度</a:t>
            </a:r>
            <a:endParaRPr lang="en-US" altLang="zh-TW" dirty="0" smtClean="0"/>
          </a:p>
          <a:p>
            <a:r>
              <a:rPr lang="zh-TW" altLang="en-US" dirty="0" smtClean="0"/>
              <a:t>品格教育</a:t>
            </a:r>
            <a:endParaRPr lang="en-US" altLang="zh-TW" dirty="0" smtClean="0"/>
          </a:p>
          <a:p>
            <a:pPr lvl="0"/>
            <a:r>
              <a:rPr lang="zh-TW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美感</a:t>
            </a:r>
            <a:r>
              <a:rPr lang="zh-TW" alt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教育</a:t>
            </a:r>
            <a:endParaRPr lang="en-US" altLang="zh-TW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zh-TW" alt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其他</a:t>
            </a:r>
            <a:r>
              <a:rPr lang="en-US" altLang="zh-TW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.....</a:t>
            </a:r>
            <a:endParaRPr lang="en-US" altLang="zh-TW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620000" cy="11521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教學計劃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00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352928" cy="3240360"/>
          </a:xfrm>
        </p:spPr>
        <p:txBody>
          <a:bodyPr>
            <a:noAutofit/>
          </a:bodyPr>
          <a:lstStyle/>
          <a:p>
            <a:pPr marL="612000" indent="-648000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 smtClean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</a:rPr>
              <a:t>依據：國民</a:t>
            </a:r>
            <a:r>
              <a:rPr lang="zh-TW" altLang="en-US" dirty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</a:rPr>
              <a:t>小學及國民中學學生成績評量</a:t>
            </a:r>
            <a:r>
              <a:rPr lang="zh-TW" altLang="en-US" dirty="0" smtClean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</a:rPr>
              <a:t>準</a:t>
            </a:r>
            <a:endParaRPr lang="en-US" altLang="zh-TW" dirty="0" smtClean="0">
              <a:solidFill>
                <a:srgbClr val="000000"/>
              </a:solidFill>
              <a:latin typeface="華康魏碑體" pitchFamily="65" charset="-120"/>
              <a:ea typeface="華康魏碑體" pitchFamily="65" charset="-120"/>
            </a:endParaRPr>
          </a:p>
          <a:p>
            <a:pPr marL="612000" indent="-648000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 smtClean="0">
                <a:solidFill>
                  <a:srgbClr val="C00000"/>
                </a:solidFill>
                <a:latin typeface="華康魏碑體" pitchFamily="65" charset="-120"/>
                <a:ea typeface="華康魏碑體" pitchFamily="65" charset="-120"/>
              </a:rPr>
              <a:t>多元</a:t>
            </a:r>
            <a:r>
              <a:rPr lang="zh-TW" altLang="en-US" dirty="0">
                <a:solidFill>
                  <a:srgbClr val="C00000"/>
                </a:solidFill>
                <a:latin typeface="華康魏碑體" pitchFamily="65" charset="-120"/>
                <a:ea typeface="華康魏碑體" pitchFamily="65" charset="-120"/>
              </a:rPr>
              <a:t>評量方式</a:t>
            </a:r>
            <a:r>
              <a:rPr lang="zh-TW" altLang="en-US" dirty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</a:rPr>
              <a:t>：採用學習單、習作作業、紙筆測驗、實作評量、書面報告、口頭報告、聽力溝通、實際操作、作品製作、展演鑑賞、檔案評量、行為觀察或其他方式</a:t>
            </a:r>
            <a:r>
              <a:rPr lang="zh-TW" altLang="en-US" dirty="0" smtClean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</a:rPr>
              <a:t>。</a:t>
            </a:r>
            <a:endParaRPr lang="en-US" altLang="zh-TW" dirty="0" smtClean="0">
              <a:latin typeface="華康魏碑體" pitchFamily="65" charset="-120"/>
              <a:ea typeface="華康魏碑體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平時評量：</a:t>
            </a:r>
            <a:r>
              <a:rPr lang="en-US" altLang="zh-TW" dirty="0" smtClean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50</a:t>
            </a:r>
            <a:r>
              <a:rPr lang="zh-TW" altLang="en-US" dirty="0" smtClean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％</a:t>
            </a:r>
            <a:endParaRPr lang="en-US" altLang="zh-TW" dirty="0" smtClean="0">
              <a:solidFill>
                <a:schemeClr val="tx1"/>
              </a:solidFill>
              <a:latin typeface="華康魏碑體" pitchFamily="65" charset="-120"/>
              <a:ea typeface="華康魏碑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定期</a:t>
            </a:r>
            <a:r>
              <a:rPr lang="zh-TW" altLang="en-US" dirty="0" smtClean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評量：</a:t>
            </a:r>
            <a:r>
              <a:rPr lang="en-US" altLang="zh-TW" dirty="0" smtClean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50</a:t>
            </a:r>
            <a:r>
              <a:rPr lang="zh-TW" altLang="en-US" dirty="0" smtClean="0"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rPr>
              <a:t>％</a:t>
            </a:r>
            <a:endParaRPr lang="zh-TW" altLang="en-US" dirty="0">
              <a:solidFill>
                <a:schemeClr val="tx1"/>
              </a:solidFill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620000" cy="990600"/>
          </a:xfrm>
        </p:spPr>
        <p:txBody>
          <a:bodyPr/>
          <a:lstStyle/>
          <a:p>
            <a:r>
              <a:rPr lang="zh-TW" altLang="en-US" dirty="0" smtClean="0"/>
              <a:t>學習評量準則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42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/>
          <a:lstStyle/>
          <a:p>
            <a:r>
              <a:rPr lang="zh-TW" altLang="en-US" dirty="0" smtClean="0"/>
              <a:t>學習評量準則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67544" y="1556792"/>
            <a:ext cx="8352928" cy="3672408"/>
          </a:xfrm>
        </p:spPr>
        <p:txBody>
          <a:bodyPr>
            <a:normAutofit/>
          </a:bodyPr>
          <a:lstStyle/>
          <a:p>
            <a:r>
              <a:rPr lang="zh-TW" altLang="en-US" sz="2600" dirty="0" smtClean="0">
                <a:solidFill>
                  <a:srgbClr val="C00000"/>
                </a:solidFill>
                <a:latin typeface="+mj-ea"/>
                <a:ea typeface="+mj-ea"/>
              </a:rPr>
              <a:t>平時評量</a:t>
            </a:r>
            <a:r>
              <a:rPr lang="en-US" altLang="zh-TW" sz="2600" dirty="0">
                <a:solidFill>
                  <a:srgbClr val="C00000"/>
                </a:solidFill>
                <a:latin typeface="+mj-ea"/>
                <a:ea typeface="+mj-ea"/>
              </a:rPr>
              <a:t>50</a:t>
            </a:r>
            <a:r>
              <a:rPr lang="zh-TW" altLang="en-US" sz="2600" dirty="0">
                <a:solidFill>
                  <a:srgbClr val="C00000"/>
                </a:solidFill>
                <a:latin typeface="+mj-ea"/>
                <a:ea typeface="+mj-ea"/>
              </a:rPr>
              <a:t>％</a:t>
            </a:r>
            <a:r>
              <a:rPr lang="zh-TW" altLang="en-US" sz="2600" dirty="0" smtClean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sz="2600" dirty="0" smtClean="0">
                <a:latin typeface="+mj-ea"/>
                <a:ea typeface="+mj-ea"/>
              </a:rPr>
              <a:t>透過</a:t>
            </a:r>
            <a:r>
              <a:rPr lang="zh-TW" altLang="en-US" sz="2600" dirty="0">
                <a:latin typeface="+mj-ea"/>
                <a:ea typeface="+mj-ea"/>
              </a:rPr>
              <a:t>口頭報告、實作、分組合作及學習單</a:t>
            </a:r>
            <a:r>
              <a:rPr lang="en-US" altLang="zh-TW" sz="2600" dirty="0">
                <a:latin typeface="+mj-ea"/>
                <a:ea typeface="+mj-ea"/>
              </a:rPr>
              <a:t>…</a:t>
            </a:r>
            <a:r>
              <a:rPr lang="zh-TW" altLang="en-US" sz="2600" dirty="0">
                <a:latin typeface="+mj-ea"/>
                <a:ea typeface="+mj-ea"/>
              </a:rPr>
              <a:t>等多元評量，來檢核孩子的學習成效，希望培養孩子有面對生活挑戰的能力、技能與態度</a:t>
            </a:r>
            <a:r>
              <a:rPr lang="zh-TW" altLang="en-US" sz="2600" dirty="0" smtClean="0">
                <a:latin typeface="+mj-ea"/>
                <a:ea typeface="+mj-ea"/>
              </a:rPr>
              <a:t>。</a:t>
            </a:r>
            <a:endParaRPr lang="en-US" altLang="zh-TW" sz="2600" dirty="0" smtClean="0">
              <a:latin typeface="+mj-ea"/>
              <a:ea typeface="+mj-ea"/>
            </a:endParaRPr>
          </a:p>
          <a:p>
            <a:r>
              <a:rPr lang="zh-TW" altLang="en-US" sz="2600" dirty="0">
                <a:solidFill>
                  <a:srgbClr val="C00000"/>
                </a:solidFill>
                <a:latin typeface="+mj-ea"/>
                <a:ea typeface="+mj-ea"/>
              </a:rPr>
              <a:t>定期</a:t>
            </a:r>
            <a:r>
              <a:rPr lang="zh-TW" altLang="en-US" sz="2600" dirty="0" smtClean="0">
                <a:solidFill>
                  <a:srgbClr val="C00000"/>
                </a:solidFill>
                <a:latin typeface="+mj-ea"/>
                <a:ea typeface="+mj-ea"/>
              </a:rPr>
              <a:t>評量</a:t>
            </a:r>
            <a:r>
              <a:rPr lang="en-US" altLang="zh-TW" sz="2600" dirty="0">
                <a:solidFill>
                  <a:srgbClr val="C00000"/>
                </a:solidFill>
                <a:latin typeface="微軟正黑體"/>
              </a:rPr>
              <a:t>50</a:t>
            </a:r>
            <a:r>
              <a:rPr lang="zh-TW" altLang="en-US" sz="2600" dirty="0">
                <a:solidFill>
                  <a:srgbClr val="C00000"/>
                </a:solidFill>
                <a:latin typeface="微軟正黑體"/>
              </a:rPr>
              <a:t>％</a:t>
            </a:r>
            <a:r>
              <a:rPr lang="zh-TW" altLang="en-US" sz="2600" dirty="0" smtClean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sz="2600" dirty="0" smtClean="0">
                <a:latin typeface="+mj-ea"/>
                <a:ea typeface="+mj-ea"/>
              </a:rPr>
              <a:t>配合學校每學期</a:t>
            </a:r>
            <a:r>
              <a:rPr lang="en-US" altLang="zh-TW" sz="2600" dirty="0" smtClean="0">
                <a:latin typeface="+mj-ea"/>
                <a:ea typeface="+mj-ea"/>
              </a:rPr>
              <a:t>2</a:t>
            </a:r>
            <a:r>
              <a:rPr lang="zh-TW" altLang="en-US" sz="2600" dirty="0" smtClean="0">
                <a:latin typeface="+mj-ea"/>
                <a:ea typeface="+mj-ea"/>
              </a:rPr>
              <a:t>次定期評量（小一上學期</a:t>
            </a:r>
            <a:r>
              <a:rPr lang="en-US" altLang="zh-TW" sz="2600" dirty="0" smtClean="0">
                <a:latin typeface="+mj-ea"/>
                <a:ea typeface="+mj-ea"/>
              </a:rPr>
              <a:t>1</a:t>
            </a:r>
            <a:r>
              <a:rPr lang="zh-TW" altLang="en-US" sz="2600" dirty="0" smtClean="0">
                <a:latin typeface="+mj-ea"/>
                <a:ea typeface="+mj-ea"/>
              </a:rPr>
              <a:t>次），以紙筆評量方式為主。</a:t>
            </a:r>
            <a:endParaRPr lang="en-US" altLang="zh-TW" sz="2600" dirty="0" smtClean="0">
              <a:latin typeface="+mj-ea"/>
              <a:ea typeface="+mj-ea"/>
            </a:endParaRPr>
          </a:p>
          <a:p>
            <a:r>
              <a:rPr lang="zh-TW" altLang="en-US" sz="2600" dirty="0" smtClean="0">
                <a:solidFill>
                  <a:srgbClr val="C00000"/>
                </a:solidFill>
                <a:latin typeface="+mj-ea"/>
                <a:ea typeface="+mj-ea"/>
              </a:rPr>
              <a:t>特殊教育</a:t>
            </a:r>
            <a:r>
              <a:rPr lang="zh-TW" altLang="en-US" sz="2600" dirty="0">
                <a:solidFill>
                  <a:srgbClr val="C00000"/>
                </a:solidFill>
                <a:latin typeface="+mj-ea"/>
                <a:ea typeface="+mj-ea"/>
              </a:rPr>
              <a:t>學生</a:t>
            </a:r>
            <a:r>
              <a:rPr lang="zh-TW" altLang="en-US" sz="2600" dirty="0">
                <a:solidFill>
                  <a:srgbClr val="000000"/>
                </a:solidFill>
                <a:latin typeface="+mj-ea"/>
                <a:ea typeface="+mj-ea"/>
              </a:rPr>
              <a:t>之成績評量方式，由學校依特殊教育法及其相關規定，衡</a:t>
            </a:r>
            <a:r>
              <a:rPr lang="zh-TW" altLang="en-US" sz="2600" dirty="0" smtClean="0">
                <a:solidFill>
                  <a:srgbClr val="000000"/>
                </a:solidFill>
                <a:latin typeface="+mj-ea"/>
                <a:ea typeface="+mj-ea"/>
              </a:rPr>
              <a:t>酌學生</a:t>
            </a:r>
            <a:r>
              <a:rPr lang="zh-TW" altLang="en-US" sz="2600" dirty="0">
                <a:solidFill>
                  <a:srgbClr val="000000"/>
                </a:solidFill>
                <a:latin typeface="+mj-ea"/>
                <a:ea typeface="+mj-ea"/>
              </a:rPr>
              <a:t>學習需求及優勢管道，彈性調整</a:t>
            </a:r>
            <a:r>
              <a:rPr lang="zh-TW" altLang="en-US" sz="2600" dirty="0" smtClean="0">
                <a:solidFill>
                  <a:srgbClr val="000000"/>
                </a:solidFill>
                <a:latin typeface="+mj-ea"/>
                <a:ea typeface="+mj-ea"/>
              </a:rPr>
              <a:t>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604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願景：</a:t>
            </a:r>
            <a:r>
              <a:rPr lang="zh-TW" altLang="en-US" dirty="0">
                <a:latin typeface="華康魏碑體" pitchFamily="65" charset="-120"/>
                <a:ea typeface="華康魏碑體" pitchFamily="65" charset="-120"/>
              </a:rPr>
              <a:t>自</a:t>
            </a:r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省</a:t>
            </a:r>
            <a:endParaRPr lang="en-US" altLang="zh-TW" dirty="0" smtClean="0">
              <a:latin typeface="華康魏碑體" pitchFamily="65" charset="-120"/>
              <a:ea typeface="華康魏碑體" pitchFamily="65" charset="-120"/>
            </a:endParaRPr>
          </a:p>
          <a:p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策略：削弱、理解、正增強</a:t>
            </a:r>
            <a:endParaRPr lang="en-US" altLang="zh-TW" dirty="0" smtClean="0">
              <a:latin typeface="華康魏碑體" pitchFamily="65" charset="-120"/>
              <a:ea typeface="華康魏碑體" pitchFamily="65" charset="-120"/>
            </a:endParaRPr>
          </a:p>
          <a:p>
            <a:r>
              <a:rPr lang="zh-TW" altLang="en-US" dirty="0">
                <a:latin typeface="華康魏碑體" pitchFamily="65" charset="-120"/>
                <a:ea typeface="華康魏碑體" pitchFamily="65" charset="-120"/>
              </a:rPr>
              <a:t>獎勵</a:t>
            </a:r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方式</a:t>
            </a:r>
            <a:r>
              <a:rPr lang="zh-TW" altLang="en-US" dirty="0" smtClean="0">
                <a:latin typeface="華康中黑體"/>
                <a:ea typeface="華康中黑體"/>
              </a:rPr>
              <a:t>：口頭嘉許、積點制度、互動</a:t>
            </a:r>
            <a:endParaRPr lang="en-US" altLang="zh-TW" dirty="0" smtClean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班級經營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1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親師溝通及討論事項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72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平板使用規範</a:t>
            </a:r>
            <a:endParaRPr lang="en-US" altLang="zh-TW" dirty="0" smtClean="0"/>
          </a:p>
          <a:p>
            <a:r>
              <a:rPr lang="zh-TW" altLang="en-US" dirty="0"/>
              <a:t>使用平台</a:t>
            </a:r>
            <a:endParaRPr lang="en-US" altLang="zh-TW" dirty="0" smtClean="0"/>
          </a:p>
          <a:p>
            <a:r>
              <a:rPr lang="zh-TW" altLang="en-US" dirty="0" smtClean="0"/>
              <a:t>線上教學與練習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14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6" y="1052736"/>
            <a:ext cx="8988114" cy="5805264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53400" cy="990600"/>
          </a:xfrm>
        </p:spPr>
        <p:txBody>
          <a:bodyPr/>
          <a:lstStyle/>
          <a:p>
            <a:r>
              <a:rPr lang="zh-TW" altLang="en-US" dirty="0"/>
              <a:t>網路守護</a:t>
            </a:r>
            <a:r>
              <a:rPr lang="zh-TW" altLang="en-US" dirty="0" smtClean="0"/>
              <a:t>天使</a:t>
            </a:r>
            <a:r>
              <a:rPr lang="en-US" altLang="zh-TW" dirty="0" smtClean="0"/>
              <a:t>-</a:t>
            </a:r>
            <a:r>
              <a:rPr lang="zh-TW" altLang="en-US" dirty="0" smtClean="0"/>
              <a:t>電腦版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5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校務報告</a:t>
            </a:r>
            <a:endParaRPr lang="en-US" altLang="zh-TW" dirty="0" smtClean="0"/>
          </a:p>
          <a:p>
            <a:r>
              <a:rPr lang="zh-TW" altLang="en-US" dirty="0" smtClean="0"/>
              <a:t>班務說明</a:t>
            </a:r>
            <a:endParaRPr lang="en-US" altLang="zh-TW" dirty="0" smtClean="0"/>
          </a:p>
          <a:p>
            <a:r>
              <a:rPr lang="zh-TW" altLang="en-US" dirty="0" smtClean="0"/>
              <a:t>遴選家長委員說明</a:t>
            </a:r>
            <a:endParaRPr lang="en-US" altLang="zh-TW" dirty="0" smtClean="0"/>
          </a:p>
          <a:p>
            <a:r>
              <a:rPr lang="zh-TW" altLang="en-US" dirty="0" smtClean="0"/>
              <a:t>親</a:t>
            </a:r>
            <a:r>
              <a:rPr lang="zh-TW" altLang="en-US" dirty="0"/>
              <a:t>師溝通及討論事項 </a:t>
            </a:r>
            <a:endParaRPr lang="en-US" altLang="zh-TW" dirty="0" smtClean="0"/>
          </a:p>
          <a:p>
            <a:r>
              <a:rPr lang="zh-TW" altLang="en-US" dirty="0"/>
              <a:t>臨時動議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會議流程</a:t>
            </a:r>
          </a:p>
        </p:txBody>
      </p:sp>
    </p:spTree>
    <p:extLst>
      <p:ext uri="{BB962C8B-B14F-4D97-AF65-F5344CB8AC3E}">
        <p14:creationId xmlns:p14="http://schemas.microsoft.com/office/powerpoint/2010/main" val="26599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網路守護</a:t>
            </a:r>
            <a:r>
              <a:rPr lang="zh-TW" altLang="en-US" dirty="0" smtClean="0"/>
              <a:t>天使</a:t>
            </a:r>
            <a:r>
              <a:rPr lang="en-US" altLang="zh-TW" dirty="0" smtClean="0"/>
              <a:t>-</a:t>
            </a:r>
            <a:r>
              <a:rPr lang="zh-TW" altLang="en-US" dirty="0" smtClean="0"/>
              <a:t>手機版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3727"/>
          <a:stretch/>
        </p:blipFill>
        <p:spPr>
          <a:xfrm>
            <a:off x="-2846" y="1484784"/>
            <a:ext cx="9036496" cy="4554262"/>
          </a:xfrm>
        </p:spPr>
      </p:pic>
    </p:spTree>
    <p:extLst>
      <p:ext uri="{BB962C8B-B14F-4D97-AF65-F5344CB8AC3E}">
        <p14:creationId xmlns:p14="http://schemas.microsoft.com/office/powerpoint/2010/main" val="34190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A18C35A-F101-4124-ABD2-6927FE097F17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53400" cy="990600"/>
          </a:xfrm>
        </p:spPr>
        <p:txBody>
          <a:bodyPr/>
          <a:lstStyle/>
          <a:p>
            <a:r>
              <a:rPr lang="zh-TW" altLang="en-US" dirty="0"/>
              <a:t>網路守護天使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QRcode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3"/>
          <a:stretch/>
        </p:blipFill>
        <p:spPr>
          <a:xfrm>
            <a:off x="611560" y="1196752"/>
            <a:ext cx="7701184" cy="259896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9" t="5708" r="1945" b="5466"/>
          <a:stretch/>
        </p:blipFill>
        <p:spPr>
          <a:xfrm>
            <a:off x="2555776" y="3459628"/>
            <a:ext cx="2990370" cy="33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臨時動議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371600" y="2708920"/>
            <a:ext cx="7123113" cy="266429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校長</a:t>
            </a:r>
            <a:endParaRPr lang="en-US" altLang="zh-TW" dirty="0" smtClean="0"/>
          </a:p>
          <a:p>
            <a:r>
              <a:rPr lang="zh-TW" altLang="en-US" dirty="0" smtClean="0"/>
              <a:t>家長會長</a:t>
            </a:r>
            <a:endParaRPr lang="en-US" altLang="zh-TW" dirty="0" smtClean="0"/>
          </a:p>
          <a:p>
            <a:r>
              <a:rPr lang="zh-TW" altLang="en-US" dirty="0"/>
              <a:t>教務</a:t>
            </a:r>
            <a:r>
              <a:rPr lang="zh-TW" altLang="en-US" dirty="0" smtClean="0"/>
              <a:t>主任</a:t>
            </a:r>
            <a:endParaRPr lang="en-US" altLang="zh-TW" dirty="0" smtClean="0"/>
          </a:p>
          <a:p>
            <a:r>
              <a:rPr lang="zh-TW" altLang="en-US" dirty="0"/>
              <a:t>學務</a:t>
            </a:r>
            <a:r>
              <a:rPr lang="zh-TW" altLang="en-US" dirty="0" smtClean="0"/>
              <a:t>主任</a:t>
            </a:r>
            <a:endParaRPr lang="en-US" altLang="zh-TW" dirty="0" smtClean="0"/>
          </a:p>
          <a:p>
            <a:r>
              <a:rPr lang="zh-TW" altLang="en-US" dirty="0" smtClean="0"/>
              <a:t>總務主任</a:t>
            </a:r>
            <a:endParaRPr lang="en-US" altLang="zh-TW" dirty="0" smtClean="0"/>
          </a:p>
          <a:p>
            <a:r>
              <a:rPr lang="zh-TW" altLang="en-US" dirty="0" smtClean="0"/>
              <a:t>輔導主任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介紹校長、會長及處室主任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3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683570" y="2780930"/>
            <a:ext cx="2862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鄭淑珍 校長</a:t>
            </a:r>
            <a:endParaRPr lang="zh-TW" altLang="en-US" sz="4800" b="1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 smtClean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校長</a:t>
            </a:r>
            <a:endParaRPr lang="zh-TW" altLang="en-US" sz="6600" dirty="0">
              <a:ln w="19050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lumMod val="65000"/>
                    <a:lumOff val="35000"/>
                    <a:alpha val="40000"/>
                  </a:prstClr>
                </a:outerShdw>
              </a:effectLst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3816424" cy="674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4480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683570" y="2780930"/>
            <a:ext cx="2862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莊文成 會長</a:t>
            </a:r>
            <a:endParaRPr lang="zh-TW" altLang="en-US" sz="4800" b="1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家長會長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36004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6174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683570" y="2780930"/>
            <a:ext cx="2862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陳純慧 主任</a:t>
            </a:r>
            <a:endParaRPr lang="zh-TW" altLang="en-US" sz="4800" b="1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 smtClean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教務處</a:t>
            </a:r>
            <a:endParaRPr lang="zh-TW" altLang="en-US" sz="6600" dirty="0">
              <a:ln w="19050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lumMod val="65000"/>
                    <a:lumOff val="35000"/>
                    <a:alpha val="40000"/>
                  </a:prstClr>
                </a:outerShdw>
              </a:effectLst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2" y="0"/>
            <a:ext cx="3429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5146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1061610" y="3045351"/>
            <a:ext cx="2862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陳錦堂 主任</a:t>
            </a:r>
            <a:endParaRPr lang="zh-TW" altLang="en-US" sz="4800" b="1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學務處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8" y="-138"/>
            <a:ext cx="3429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2829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684" y="692696"/>
            <a:ext cx="4806534" cy="122413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6600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總務處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3236976" cy="648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061609" y="3045351"/>
            <a:ext cx="2862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蘇和傑 主任</a:t>
            </a:r>
            <a:endParaRPr lang="zh-TW" altLang="en-US" sz="4800" b="1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1722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3F3F3F"/>
      </a:hlink>
      <a:folHlink>
        <a:srgbClr val="21B2C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FFF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0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2">
          <a:schemeClr val="accent1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7762</TotalTime>
  <Words>1243</Words>
  <Application>Microsoft Office PowerPoint</Application>
  <PresentationFormat>如螢幕大小 (4:3)</PresentationFormat>
  <Paragraphs>185</Paragraphs>
  <Slides>32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中庸</vt:lpstr>
      <vt:lpstr>預設簡報設計</vt:lpstr>
      <vt:lpstr>會議提醒</vt:lpstr>
      <vt:lpstr>PowerPoint 簡報</vt:lpstr>
      <vt:lpstr>會議流程</vt:lpstr>
      <vt:lpstr>介紹校長、會長及處室主任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校務報告</vt:lpstr>
      <vt:lpstr>本學期重要行事</vt:lpstr>
      <vt:lpstr>教務處</vt:lpstr>
      <vt:lpstr>學務處</vt:lpstr>
      <vt:lpstr>學務處</vt:lpstr>
      <vt:lpstr>第一棟大樓施工期程</vt:lpstr>
      <vt:lpstr>輔導室__特教及舞蹈班</vt:lpstr>
      <vt:lpstr>班務說明</vt:lpstr>
      <vt:lpstr>遴選家長委員說明</vt:lpstr>
      <vt:lpstr>教育理念 </vt:lpstr>
      <vt:lpstr>教育理念</vt:lpstr>
      <vt:lpstr>教學計劃</vt:lpstr>
      <vt:lpstr>學習評量準則</vt:lpstr>
      <vt:lpstr>學習評量準則</vt:lpstr>
      <vt:lpstr>班級經營</vt:lpstr>
      <vt:lpstr>親師溝通及討論事項</vt:lpstr>
      <vt:lpstr>線上教學</vt:lpstr>
      <vt:lpstr>網路守護天使-電腦版</vt:lpstr>
      <vt:lpstr>網路守護天使-手機版</vt:lpstr>
      <vt:lpstr>網路守護天使-QRcode</vt:lpstr>
      <vt:lpstr>臨時動議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103南門國小校務評鑑簡報</dc:title>
  <dc:creator>EMING</dc:creator>
  <cp:lastModifiedBy>USER</cp:lastModifiedBy>
  <cp:revision>748</cp:revision>
  <cp:lastPrinted>2015-04-04T12:33:57Z</cp:lastPrinted>
  <dcterms:created xsi:type="dcterms:W3CDTF">2011-05-30T08:43:38Z</dcterms:created>
  <dcterms:modified xsi:type="dcterms:W3CDTF">2021-09-10T10:34:09Z</dcterms:modified>
</cp:coreProperties>
</file>