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54"/>
  </p:notesMasterIdLst>
  <p:sldIdLst>
    <p:sldId id="256" r:id="rId2"/>
    <p:sldId id="257" r:id="rId3"/>
    <p:sldId id="258" r:id="rId4"/>
    <p:sldId id="284" r:id="rId5"/>
    <p:sldId id="259"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300" r:id="rId21"/>
    <p:sldId id="301" r:id="rId22"/>
    <p:sldId id="303" r:id="rId23"/>
    <p:sldId id="304" r:id="rId24"/>
    <p:sldId id="305" r:id="rId25"/>
    <p:sldId id="306" r:id="rId26"/>
    <p:sldId id="307" r:id="rId27"/>
    <p:sldId id="308" r:id="rId28"/>
    <p:sldId id="309" r:id="rId29"/>
    <p:sldId id="310" r:id="rId30"/>
    <p:sldId id="311" r:id="rId31"/>
    <p:sldId id="312" r:id="rId32"/>
    <p:sldId id="260" r:id="rId33"/>
    <p:sldId id="314" r:id="rId34"/>
    <p:sldId id="261" r:id="rId35"/>
    <p:sldId id="326" r:id="rId36"/>
    <p:sldId id="325" r:id="rId37"/>
    <p:sldId id="327" r:id="rId38"/>
    <p:sldId id="315" r:id="rId39"/>
    <p:sldId id="316" r:id="rId40"/>
    <p:sldId id="317" r:id="rId41"/>
    <p:sldId id="262" r:id="rId42"/>
    <p:sldId id="263" r:id="rId43"/>
    <p:sldId id="318" r:id="rId44"/>
    <p:sldId id="319" r:id="rId45"/>
    <p:sldId id="321" r:id="rId46"/>
    <p:sldId id="320" r:id="rId47"/>
    <p:sldId id="322" r:id="rId48"/>
    <p:sldId id="264" r:id="rId49"/>
    <p:sldId id="265" r:id="rId50"/>
    <p:sldId id="266" r:id="rId51"/>
    <p:sldId id="267" r:id="rId52"/>
    <p:sldId id="323" r:id="rId53"/>
  </p:sldIdLst>
  <p:sldSz cx="9144000" cy="5143500" type="screen16x9"/>
  <p:notesSz cx="6858000" cy="9144000"/>
  <p:embeddedFontLst>
    <p:embeddedFont>
      <p:font typeface="Quattrocento Sans" panose="020B0604020202020204" charset="0"/>
      <p:regular r:id="rId55"/>
      <p:bold r:id="rId56"/>
      <p:italic r:id="rId57"/>
      <p:boldItalic r:id="rId58"/>
    </p:embeddedFont>
    <p:embeddedFont>
      <p:font typeface="Lora" panose="020B0604020202020204" charset="0"/>
      <p:regular r:id="rId59"/>
      <p:bold r:id="rId60"/>
      <p:italic r:id="rId61"/>
      <p:boldItalic r:id="rId62"/>
    </p:embeddedFont>
    <p:embeddedFont>
      <p:font typeface="Verdana" panose="020B0604030504040204" pitchFamily="34" charset="0"/>
      <p:regular r:id="rId63"/>
      <p:bold r:id="rId64"/>
      <p:italic r:id="rId65"/>
      <p:boldItalic r:id="rId66"/>
    </p:embeddedFont>
    <p:embeddedFont>
      <p:font typeface="標楷體" panose="03000509000000000000" pitchFamily="65" charset="-120"/>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F8BDBBA-C7B4-48FB-A3F2-A901652E9E0D}">
  <a:tblStyle styleId="{DF8BDBBA-C7B4-48FB-A3F2-A901652E9E0D}"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390407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00660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AF35DDA0-17FC-437A-804D-79EE1CA44662}" type="slidenum">
              <a:rPr lang="en-GB" altLang="en-US"/>
              <a:pPr>
                <a:defRPr/>
              </a:pPr>
              <a:t>‹#›</a:t>
            </a:fld>
            <a:endParaRPr lang="en-GB" altLang="en-US"/>
          </a:p>
        </p:txBody>
      </p:sp>
    </p:spTree>
    <p:extLst>
      <p:ext uri="{BB962C8B-B14F-4D97-AF65-F5344CB8AC3E}">
        <p14:creationId xmlns:p14="http://schemas.microsoft.com/office/powerpoint/2010/main" val="381863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2022300" y="2815923"/>
            <a:ext cx="5591400" cy="784799"/>
          </a:xfrm>
          <a:prstGeom prst="rect">
            <a:avLst/>
          </a:prstGeom>
        </p:spPr>
        <p:txBody>
          <a:bodyPr lIns="91425" tIns="91425" rIns="91425" bIns="91425" anchor="t" anchorCtr="0"/>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endParaRPr/>
          </a:p>
        </p:txBody>
      </p:sp>
      <p:cxnSp>
        <p:nvCxnSpPr>
          <p:cNvPr id="14" name="Shape 14"/>
          <p:cNvCxnSpPr/>
          <p:nvPr/>
        </p:nvCxnSpPr>
        <p:spPr>
          <a:xfrm>
            <a:off x="-6025" y="2571761"/>
            <a:ext cx="1984499" cy="0"/>
          </a:xfrm>
          <a:prstGeom prst="straightConnector1">
            <a:avLst/>
          </a:prstGeom>
          <a:noFill/>
          <a:ln w="9525" cap="flat" cmpd="sng">
            <a:solidFill>
              <a:srgbClr val="CCCCCC"/>
            </a:solidFill>
            <a:prstDash val="solid"/>
            <a:round/>
            <a:headEnd type="none" w="lg" len="lg"/>
            <a:tailEnd type="none" w="lg" len="lg"/>
          </a:ln>
        </p:spPr>
      </p:cxnSp>
      <p:sp>
        <p:nvSpPr>
          <p:cNvPr id="15" name="Shape 15"/>
          <p:cNvSpPr/>
          <p:nvPr/>
        </p:nvSpPr>
        <p:spPr>
          <a:xfrm>
            <a:off x="1117950" y="228825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16" name="Shape 16"/>
          <p:cNvSpPr txBox="1">
            <a:spLocks noGrp="1"/>
          </p:cNvSpPr>
          <p:nvPr>
            <p:ph type="ctrTitle"/>
          </p:nvPr>
        </p:nvSpPr>
        <p:spPr>
          <a:xfrm>
            <a:off x="2022225" y="1693523"/>
            <a:ext cx="3787799" cy="11597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cxnSp>
        <p:nvCxnSpPr>
          <p:cNvPr id="17" name="Shape 17"/>
          <p:cNvCxnSpPr/>
          <p:nvPr/>
        </p:nvCxnSpPr>
        <p:spPr>
          <a:xfrm>
            <a:off x="5898975" y="2571750"/>
            <a:ext cx="32510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2105050" y="2238000"/>
            <a:ext cx="4933800" cy="819899"/>
          </a:xfrm>
          <a:prstGeom prst="rect">
            <a:avLst/>
          </a:prstGeom>
        </p:spPr>
        <p:txBody>
          <a:bodyPr lIns="91425" tIns="91425" rIns="91425" bIns="91425" anchor="b" anchorCtr="0"/>
          <a:lstStyle>
            <a:lvl1pPr lvl="0" algn="ctr" rtl="0">
              <a:spcBef>
                <a:spcPts val="0"/>
              </a:spcBef>
              <a:buSzPct val="100000"/>
              <a:buFont typeface="Lora"/>
              <a:defRPr sz="2400" i="1">
                <a:latin typeface="Lora"/>
                <a:ea typeface="Lora"/>
                <a:cs typeface="Lora"/>
                <a:sym typeface="Lora"/>
              </a:defRPr>
            </a:lvl1pPr>
            <a:lvl2pPr lvl="1" algn="ctr" rtl="0">
              <a:spcBef>
                <a:spcPts val="0"/>
              </a:spcBef>
              <a:buFont typeface="Lora"/>
              <a:defRPr i="1">
                <a:latin typeface="Lora"/>
                <a:ea typeface="Lora"/>
                <a:cs typeface="Lora"/>
                <a:sym typeface="Lora"/>
              </a:defRPr>
            </a:lvl2pPr>
            <a:lvl3pPr lvl="2" algn="ctr" rtl="0">
              <a:spcBef>
                <a:spcPts val="0"/>
              </a:spcBef>
              <a:buFont typeface="Lora"/>
              <a:defRPr i="1">
                <a:latin typeface="Lora"/>
                <a:ea typeface="Lora"/>
                <a:cs typeface="Lora"/>
                <a:sym typeface="Lora"/>
              </a:defRPr>
            </a:lvl3pPr>
            <a:lvl4pPr lvl="3" algn="ctr" rtl="0">
              <a:spcBef>
                <a:spcPts val="0"/>
              </a:spcBef>
              <a:buSzPct val="100000"/>
              <a:buFont typeface="Lora"/>
              <a:defRPr sz="2400" i="1">
                <a:latin typeface="Lora"/>
                <a:ea typeface="Lora"/>
                <a:cs typeface="Lora"/>
                <a:sym typeface="Lora"/>
              </a:defRPr>
            </a:lvl4pPr>
            <a:lvl5pPr lvl="4" algn="ctr" rtl="0">
              <a:spcBef>
                <a:spcPts val="0"/>
              </a:spcBef>
              <a:buSzPct val="100000"/>
              <a:buFont typeface="Lora"/>
              <a:defRPr sz="2400" i="1">
                <a:latin typeface="Lora"/>
                <a:ea typeface="Lora"/>
                <a:cs typeface="Lora"/>
                <a:sym typeface="Lora"/>
              </a:defRPr>
            </a:lvl5pPr>
            <a:lvl6pPr lvl="5" algn="ctr" rtl="0">
              <a:spcBef>
                <a:spcPts val="0"/>
              </a:spcBef>
              <a:buSzPct val="100000"/>
              <a:buFont typeface="Lora"/>
              <a:defRPr sz="2400" i="1">
                <a:latin typeface="Lora"/>
                <a:ea typeface="Lora"/>
                <a:cs typeface="Lora"/>
                <a:sym typeface="Lora"/>
              </a:defRPr>
            </a:lvl6pPr>
            <a:lvl7pPr lvl="6" algn="ctr" rtl="0">
              <a:spcBef>
                <a:spcPts val="0"/>
              </a:spcBef>
              <a:buSzPct val="100000"/>
              <a:buFont typeface="Lora"/>
              <a:defRPr sz="2400" i="1">
                <a:latin typeface="Lora"/>
                <a:ea typeface="Lora"/>
                <a:cs typeface="Lora"/>
                <a:sym typeface="Lora"/>
              </a:defRPr>
            </a:lvl7pPr>
            <a:lvl8pPr lvl="7" algn="ctr" rtl="0">
              <a:spcBef>
                <a:spcPts val="0"/>
              </a:spcBef>
              <a:buSzPct val="100000"/>
              <a:buFont typeface="Lora"/>
              <a:defRPr sz="2400" i="1">
                <a:latin typeface="Lora"/>
                <a:ea typeface="Lora"/>
                <a:cs typeface="Lora"/>
                <a:sym typeface="Lora"/>
              </a:defRPr>
            </a:lvl8pPr>
            <a:lvl9pPr lvl="8" algn="ctr">
              <a:spcBef>
                <a:spcPts val="0"/>
              </a:spcBef>
              <a:buSzPct val="100000"/>
              <a:buFont typeface="Lora"/>
              <a:defRPr sz="2400" i="1">
                <a:latin typeface="Lora"/>
                <a:ea typeface="Lora"/>
                <a:cs typeface="Lora"/>
                <a:sym typeface="Lora"/>
              </a:defRPr>
            </a:lvl9pPr>
          </a:lstStyle>
          <a:p>
            <a:endParaRPr/>
          </a:p>
        </p:txBody>
      </p:sp>
      <p:cxnSp>
        <p:nvCxnSpPr>
          <p:cNvPr id="20" name="Shape 20"/>
          <p:cNvCxnSpPr/>
          <p:nvPr/>
        </p:nvCxnSpPr>
        <p:spPr>
          <a:xfrm>
            <a:off x="4584075" y="3676500"/>
            <a:ext cx="0" cy="1480499"/>
          </a:xfrm>
          <a:prstGeom prst="straightConnector1">
            <a:avLst/>
          </a:prstGeom>
          <a:noFill/>
          <a:ln w="9525" cap="flat" cmpd="sng">
            <a:solidFill>
              <a:srgbClr val="CCCCCC"/>
            </a:solidFill>
            <a:prstDash val="solid"/>
            <a:round/>
            <a:headEnd type="none" w="lg" len="lg"/>
            <a:tailEnd type="none" w="lg" len="lg"/>
          </a:ln>
        </p:spPr>
      </p:cxnSp>
      <p:sp>
        <p:nvSpPr>
          <p:cNvPr id="21" name="Shape 21"/>
          <p:cNvSpPr/>
          <p:nvPr/>
        </p:nvSpPr>
        <p:spPr>
          <a:xfrm>
            <a:off x="4288500" y="339300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2" name="Shape 22"/>
          <p:cNvSpPr txBox="1"/>
          <p:nvPr/>
        </p:nvSpPr>
        <p:spPr>
          <a:xfrm>
            <a:off x="3593400" y="3412651"/>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Lora"/>
                <a:ea typeface="Lora"/>
                <a:cs typeface="Lora"/>
                <a:sym typeface="Lor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381250"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2" name="Shape 32"/>
          <p:cNvSpPr txBox="1">
            <a:spLocks noGrp="1"/>
          </p:cNvSpPr>
          <p:nvPr>
            <p:ph type="body" idx="2"/>
          </p:nvPr>
        </p:nvSpPr>
        <p:spPr>
          <a:xfrm>
            <a:off x="5012916"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cxnSp>
        <p:nvCxnSpPr>
          <p:cNvPr id="33" name="Shape 33"/>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35" name="Shape 35"/>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1381250"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2"/>
          </p:nvPr>
        </p:nvSpPr>
        <p:spPr>
          <a:xfrm>
            <a:off x="3834911"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6288573"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41" name="Shape 41"/>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3" name="Shape 43"/>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381250" y="937125"/>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6" name="Shape 46"/>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7" name="Shape 47"/>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8" name="Shape 4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cxnSp>
        <p:nvCxnSpPr>
          <p:cNvPr id="54" name="Shape 54"/>
          <p:cNvCxnSpPr/>
          <p:nvPr/>
        </p:nvCxnSpPr>
        <p:spPr>
          <a:xfrm>
            <a:off x="-6025" y="4513728"/>
            <a:ext cx="9161999" cy="0"/>
          </a:xfrm>
          <a:prstGeom prst="straightConnector1">
            <a:avLst/>
          </a:prstGeom>
          <a:noFill/>
          <a:ln w="9525" cap="flat" cmpd="sng">
            <a:solidFill>
              <a:srgbClr val="CCCCCC"/>
            </a:solidFill>
            <a:prstDash val="solid"/>
            <a:round/>
            <a:headEnd type="none" w="lg" len="lg"/>
            <a:tailEnd type="none" w="lg" len="lg"/>
          </a:ln>
        </p:spPr>
      </p:cxnSp>
      <p:sp>
        <p:nvSpPr>
          <p:cNvPr id="55" name="Shape 55"/>
          <p:cNvSpPr/>
          <p:nvPr/>
        </p:nvSpPr>
        <p:spPr>
          <a:xfrm>
            <a:off x="4293700" y="4235405"/>
            <a:ext cx="556499" cy="5564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996630" y="2003888"/>
            <a:ext cx="6311674" cy="1159799"/>
          </a:xfrm>
          <a:prstGeom prst="rect">
            <a:avLst/>
          </a:prstGeom>
        </p:spPr>
        <p:txBody>
          <a:bodyPr lIns="91425" tIns="91425" rIns="91425" bIns="91425" anchor="b" anchorCtr="0">
            <a:noAutofit/>
          </a:bodyPr>
          <a:lstStyle/>
          <a:p>
            <a:pPr lvl="0">
              <a:spcBef>
                <a:spcPts val="0"/>
              </a:spcBef>
              <a:buNone/>
            </a:pPr>
            <a:r>
              <a:rPr lang="zh-TW" altLang="en-US" dirty="0" smtClean="0"/>
              <a:t>不同文化的親職溝通與教養</a:t>
            </a:r>
            <a:endParaRPr lang="en" dirty="0"/>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文字方塊 1"/>
          <p:cNvSpPr txBox="1"/>
          <p:nvPr/>
        </p:nvSpPr>
        <p:spPr>
          <a:xfrm>
            <a:off x="5724128" y="3853821"/>
            <a:ext cx="2492990" cy="646331"/>
          </a:xfrm>
          <a:prstGeom prst="rect">
            <a:avLst/>
          </a:prstGeom>
          <a:noFill/>
        </p:spPr>
        <p:txBody>
          <a:bodyPr wrap="none" rtlCol="0">
            <a:spAutoFit/>
          </a:bodyPr>
          <a:lstStyle/>
          <a:p>
            <a:r>
              <a:rPr lang="zh-TW" altLang="en-US" sz="1800" dirty="0" smtClean="0"/>
              <a:t>段雅芳</a:t>
            </a:r>
            <a:endParaRPr lang="en-US" altLang="zh-TW" sz="1800" dirty="0" smtClean="0"/>
          </a:p>
          <a:p>
            <a:r>
              <a:rPr lang="zh-TW" altLang="en-US" sz="1800" dirty="0" smtClean="0"/>
              <a:t>清華大學語文中心講師</a:t>
            </a:r>
            <a:endParaRPr lang="zh-TW" altLang="en-US" sz="18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179512" y="362563"/>
            <a:ext cx="9156000" cy="857400"/>
          </a:xfrm>
        </p:spPr>
        <p:txBody>
          <a:bodyPr/>
          <a:lstStyle/>
          <a:p>
            <a:r>
              <a:rPr lang="zh-TW" altLang="en-US" dirty="0" smtClean="0">
                <a:solidFill>
                  <a:schemeClr val="bg1"/>
                </a:solidFill>
                <a:ea typeface="新細明體" charset="-120"/>
              </a:rPr>
              <a:t>何謂文化？</a:t>
            </a:r>
          </a:p>
        </p:txBody>
      </p:sp>
      <p:sp>
        <p:nvSpPr>
          <p:cNvPr id="5" name="文字方塊 4"/>
          <p:cNvSpPr txBox="1"/>
          <p:nvPr/>
        </p:nvSpPr>
        <p:spPr>
          <a:xfrm>
            <a:off x="5867401" y="1275160"/>
            <a:ext cx="2925763" cy="523220"/>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zh-TW" smtClean="0">
                <a:ea typeface="新細明體" charset="-120"/>
              </a:rPr>
              <a:t>1.</a:t>
            </a:r>
            <a:r>
              <a:rPr lang="zh-TW" altLang="en-US" smtClean="0">
                <a:ea typeface="新細明體" charset="-120"/>
              </a:rPr>
              <a:t> 任何一群人（一個民族、一個社會、一個國家）所共同特有</a:t>
            </a:r>
          </a:p>
        </p:txBody>
      </p:sp>
      <p:pic>
        <p:nvPicPr>
          <p:cNvPr id="11268" name="Picture 2" descr="文化”是什么？ | 和外国人交流前不得不思考的一个问题- Ma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29916"/>
            <a:ext cx="5418138" cy="269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5840413" y="2199085"/>
            <a:ext cx="2952750" cy="523220"/>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zh-TW" dirty="0" smtClean="0">
                <a:ea typeface="新細明體" charset="-120"/>
              </a:rPr>
              <a:t>2.</a:t>
            </a:r>
            <a:r>
              <a:rPr lang="zh-TW" altLang="en-US" dirty="0" smtClean="0">
                <a:ea typeface="新細明體" charset="-120"/>
              </a:rPr>
              <a:t> 包括</a:t>
            </a:r>
            <a:r>
              <a:rPr lang="zh-TW" altLang="zh-TW" dirty="0" smtClean="0">
                <a:ea typeface="新細明體" charset="-120"/>
              </a:rPr>
              <a:t>由社會創造出來、教導出來的價值、信仰、道德標準及理想</a:t>
            </a:r>
            <a:endParaRPr lang="zh-TW" altLang="en-US" dirty="0" smtClean="0">
              <a:ea typeface="新細明體" charset="-120"/>
            </a:endParaRPr>
          </a:p>
        </p:txBody>
      </p:sp>
      <p:sp>
        <p:nvSpPr>
          <p:cNvPr id="7" name="文字方塊 6"/>
          <p:cNvSpPr txBox="1"/>
          <p:nvPr/>
        </p:nvSpPr>
        <p:spPr>
          <a:xfrm>
            <a:off x="5840414" y="3165872"/>
            <a:ext cx="2928937" cy="523220"/>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zh-TW" dirty="0" smtClean="0">
                <a:ea typeface="新細明體" charset="-120"/>
              </a:rPr>
              <a:t>3.</a:t>
            </a:r>
            <a:r>
              <a:rPr lang="zh-TW" altLang="en-US" dirty="0" smtClean="0">
                <a:ea typeface="新細明體" charset="-120"/>
              </a:rPr>
              <a:t> 形成、</a:t>
            </a:r>
            <a:r>
              <a:rPr lang="zh-TW" altLang="zh-TW" dirty="0" smtClean="0">
                <a:ea typeface="新細明體" charset="-120"/>
              </a:rPr>
              <a:t>指導其行為的各種信仰、價值和表達符號等</a:t>
            </a:r>
            <a:endParaRPr lang="zh-TW" altLang="en-US" dirty="0" smtClean="0">
              <a:ea typeface="新細明體" charset="-120"/>
            </a:endParaRPr>
          </a:p>
        </p:txBody>
      </p:sp>
      <p:sp>
        <p:nvSpPr>
          <p:cNvPr id="8" name="文字方塊 7"/>
          <p:cNvSpPr txBox="1"/>
          <p:nvPr/>
        </p:nvSpPr>
        <p:spPr>
          <a:xfrm>
            <a:off x="5348289" y="3921919"/>
            <a:ext cx="3489325" cy="523220"/>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zh-TW" dirty="0" smtClean="0">
                <a:ea typeface="新細明體" charset="-120"/>
              </a:rPr>
              <a:t>4.</a:t>
            </a:r>
            <a:r>
              <a:rPr lang="zh-TW" altLang="en-US" dirty="0" smtClean="0">
                <a:ea typeface="新細明體" charset="-120"/>
              </a:rPr>
              <a:t> </a:t>
            </a:r>
            <a:r>
              <a:rPr lang="zh-TW" altLang="zh-TW" dirty="0" smtClean="0">
                <a:ea typeface="新細明體" charset="-120"/>
              </a:rPr>
              <a:t>構成個人人格的一部分，也會影響他的行為方式</a:t>
            </a:r>
            <a:endParaRPr lang="zh-TW" altLang="en-US" dirty="0" smtClean="0">
              <a:ea typeface="新細明體" charset="-120"/>
            </a:endParaRPr>
          </a:p>
        </p:txBody>
      </p:sp>
    </p:spTree>
    <p:extLst>
      <p:ext uri="{BB962C8B-B14F-4D97-AF65-F5344CB8AC3E}">
        <p14:creationId xmlns:p14="http://schemas.microsoft.com/office/powerpoint/2010/main" val="3196158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179512" y="179672"/>
            <a:ext cx="9156000" cy="857400"/>
          </a:xfrm>
        </p:spPr>
        <p:txBody>
          <a:bodyPr/>
          <a:lstStyle/>
          <a:p>
            <a:r>
              <a:rPr lang="zh-TW" altLang="en-US" dirty="0" smtClean="0">
                <a:solidFill>
                  <a:schemeClr val="bg1"/>
                </a:solidFill>
                <a:ea typeface="新細明體" charset="-120"/>
              </a:rPr>
              <a:t> 跨文化？</a:t>
            </a:r>
          </a:p>
        </p:txBody>
      </p:sp>
      <p:sp>
        <p:nvSpPr>
          <p:cNvPr id="4" name="文字方塊 3"/>
          <p:cNvSpPr txBox="1"/>
          <p:nvPr/>
        </p:nvSpPr>
        <p:spPr>
          <a:xfrm>
            <a:off x="1108075" y="1059657"/>
            <a:ext cx="6769100" cy="307777"/>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zh-TW" dirty="0" smtClean="0">
                <a:ea typeface="新細明體" charset="-120"/>
              </a:rPr>
              <a:t>跨越了不同國家與民族界線的文化</a:t>
            </a:r>
            <a:r>
              <a:rPr lang="zh-TW" altLang="en-US" dirty="0" smtClean="0">
                <a:ea typeface="新細明體" charset="-120"/>
              </a:rPr>
              <a:t>（</a:t>
            </a:r>
            <a:r>
              <a:rPr lang="zh-TW" altLang="zh-TW" dirty="0" smtClean="0">
                <a:ea typeface="新細明體" charset="-120"/>
              </a:rPr>
              <a:t>不同民族、國家及群體之間的文化差異</a:t>
            </a:r>
            <a:r>
              <a:rPr lang="zh-TW" altLang="en-US" dirty="0" smtClean="0">
                <a:ea typeface="新細明體" charset="-120"/>
              </a:rPr>
              <a:t>）</a:t>
            </a:r>
          </a:p>
        </p:txBody>
      </p:sp>
      <p:sp>
        <p:nvSpPr>
          <p:cNvPr id="5" name="文字方塊 4"/>
          <p:cNvSpPr txBox="1"/>
          <p:nvPr/>
        </p:nvSpPr>
        <p:spPr>
          <a:xfrm>
            <a:off x="1092201" y="1708547"/>
            <a:ext cx="6767513" cy="307777"/>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zh-TW" dirty="0" smtClean="0">
                <a:ea typeface="新細明體" charset="-120"/>
              </a:rPr>
              <a:t>不同文化背景的人們之間的</a:t>
            </a:r>
            <a:r>
              <a:rPr lang="zh-TW" altLang="en-US" dirty="0" smtClean="0">
                <a:ea typeface="新細明體" charset="-120"/>
              </a:rPr>
              <a:t>信息</a:t>
            </a:r>
            <a:r>
              <a:rPr lang="zh-TW" altLang="zh-TW" dirty="0" smtClean="0">
                <a:ea typeface="新細明體" charset="-120"/>
              </a:rPr>
              <a:t>、知識和情感的互相傳遞、交流和理解過程</a:t>
            </a:r>
            <a:endParaRPr lang="zh-TW" altLang="en-US" dirty="0" smtClean="0">
              <a:ea typeface="新細明體" charset="-120"/>
            </a:endParaRPr>
          </a:p>
        </p:txBody>
      </p:sp>
      <p:pic>
        <p:nvPicPr>
          <p:cNvPr id="8" name="Picture 2" descr="D:\談台灣的多元文化\從東南亞的智慧-談多元文化的敏銳度\照片\1553585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341960"/>
            <a:ext cx="5143500" cy="23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59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AutoShape 3"/>
          <p:cNvSpPr>
            <a:spLocks noChangeArrowheads="1"/>
          </p:cNvSpPr>
          <p:nvPr/>
        </p:nvSpPr>
        <p:spPr bwMode="gray">
          <a:xfrm>
            <a:off x="1693863" y="2021682"/>
            <a:ext cx="5759450" cy="1978819"/>
          </a:xfrm>
          <a:prstGeom prst="upArrow">
            <a:avLst>
              <a:gd name="adj1" fmla="val 56944"/>
              <a:gd name="adj2" fmla="val 50782"/>
            </a:avLst>
          </a:prstGeom>
          <a:gradFill rotWithShape="1">
            <a:gsLst>
              <a:gs pos="0">
                <a:srgbClr val="BDBFB9"/>
              </a:gs>
              <a:gs pos="100000">
                <a:srgbClr val="ECF0FE"/>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TW" altLang="zh-TW" sz="1800">
              <a:ea typeface="新細明體" charset="-120"/>
            </a:endParaRPr>
          </a:p>
        </p:txBody>
      </p:sp>
      <p:sp>
        <p:nvSpPr>
          <p:cNvPr id="69636" name="AutoShape 4"/>
          <p:cNvSpPr>
            <a:spLocks noChangeArrowheads="1"/>
          </p:cNvSpPr>
          <p:nvPr/>
        </p:nvSpPr>
        <p:spPr bwMode="gray">
          <a:xfrm>
            <a:off x="755650" y="1428751"/>
            <a:ext cx="7448550" cy="431006"/>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zh-TW" altLang="zh-TW" sz="2400" b="1" smtClean="0">
                <a:solidFill>
                  <a:schemeClr val="bg1"/>
                </a:solidFill>
                <a:ea typeface="新細明體" charset="-120"/>
              </a:rPr>
              <a:t>克服文化差異的不利因素</a:t>
            </a:r>
            <a:r>
              <a:rPr lang="en-US" altLang="zh-TW" sz="2400" b="1" smtClean="0">
                <a:solidFill>
                  <a:schemeClr val="bg1"/>
                </a:solidFill>
                <a:ea typeface="新細明體" charset="-120"/>
              </a:rPr>
              <a:t>, </a:t>
            </a:r>
            <a:r>
              <a:rPr lang="zh-TW" altLang="zh-TW" sz="2400" b="1" smtClean="0">
                <a:solidFill>
                  <a:schemeClr val="bg1"/>
                </a:solidFill>
                <a:ea typeface="新細明體" charset="-120"/>
              </a:rPr>
              <a:t>加強理解和合作</a:t>
            </a:r>
            <a:endParaRPr lang="en-US" altLang="zh-TW" sz="2000" b="1" smtClean="0">
              <a:solidFill>
                <a:schemeClr val="bg1"/>
              </a:solidFill>
              <a:ea typeface="新細明體" charset="-120"/>
            </a:endParaRPr>
          </a:p>
        </p:txBody>
      </p:sp>
      <p:sp>
        <p:nvSpPr>
          <p:cNvPr id="32773" name="Text Box 5"/>
          <p:cNvSpPr txBox="1">
            <a:spLocks noChangeArrowheads="1"/>
          </p:cNvSpPr>
          <p:nvPr/>
        </p:nvSpPr>
        <p:spPr bwMode="auto">
          <a:xfrm>
            <a:off x="3211676" y="2355056"/>
            <a:ext cx="272382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ClrTx/>
              <a:buFontTx/>
              <a:buNone/>
            </a:pPr>
            <a:r>
              <a:rPr lang="zh-TW" altLang="zh-TW" sz="1800" b="1">
                <a:ea typeface="新細明體" charset="-120"/>
              </a:rPr>
              <a:t>進行有效的跨文化的溝通</a:t>
            </a:r>
            <a:endParaRPr lang="en-US" altLang="zh-TW" sz="1800" b="1">
              <a:ea typeface="新細明體" charset="-120"/>
            </a:endParaRPr>
          </a:p>
          <a:p>
            <a:pPr algn="ctr" eaLnBrk="1" hangingPunct="1">
              <a:lnSpc>
                <a:spcPct val="150000"/>
              </a:lnSpc>
              <a:spcBef>
                <a:spcPct val="0"/>
              </a:spcBef>
              <a:buClrTx/>
              <a:buFontTx/>
              <a:buNone/>
            </a:pPr>
            <a:r>
              <a:rPr lang="zh-TW" altLang="zh-TW" sz="1800" b="1">
                <a:ea typeface="新細明體" charset="-120"/>
              </a:rPr>
              <a:t>應採取適當的溝通途徑</a:t>
            </a:r>
            <a:endParaRPr lang="en-US" altLang="zh-TW" sz="1800" b="1">
              <a:solidFill>
                <a:schemeClr val="tx2"/>
              </a:solidFill>
              <a:ea typeface="新細明體" charset="-120"/>
            </a:endParaRPr>
          </a:p>
        </p:txBody>
      </p:sp>
      <p:grpSp>
        <p:nvGrpSpPr>
          <p:cNvPr id="32774" name="Group 6"/>
          <p:cNvGrpSpPr>
            <a:grpSpLocks/>
          </p:cNvGrpSpPr>
          <p:nvPr/>
        </p:nvGrpSpPr>
        <p:grpSpPr bwMode="auto">
          <a:xfrm>
            <a:off x="6781800" y="3361135"/>
            <a:ext cx="1544638" cy="1325165"/>
            <a:chOff x="4272" y="2823"/>
            <a:chExt cx="973" cy="1113"/>
          </a:xfrm>
        </p:grpSpPr>
        <p:sp>
          <p:nvSpPr>
            <p:cNvPr id="14365"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TW" altLang="zh-TW" sz="1800">
                <a:ea typeface="新細明體" charset="-120"/>
              </a:endParaRPr>
            </a:p>
          </p:txBody>
        </p:sp>
        <p:sp>
          <p:nvSpPr>
            <p:cNvPr id="69640"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41" name="Oval 9"/>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42"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pic>
          <p:nvPicPr>
            <p:cNvPr id="14369" name="Picture 1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0" name="Text Box 12"/>
            <p:cNvSpPr txBox="1">
              <a:spLocks noChangeArrowheads="1"/>
            </p:cNvSpPr>
            <p:nvPr/>
          </p:nvSpPr>
          <p:spPr bwMode="gray">
            <a:xfrm>
              <a:off x="4393" y="3213"/>
              <a:ext cx="69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TW" altLang="en-US" sz="1800" b="1">
                  <a:latin typeface="Verdana" pitchFamily="34" charset="0"/>
                  <a:ea typeface="新細明體" charset="-120"/>
                </a:rPr>
                <a:t>法律規範</a:t>
              </a:r>
              <a:endParaRPr lang="en-US" altLang="zh-TW" sz="1800">
                <a:ea typeface="新細明體" charset="-120"/>
              </a:endParaRPr>
            </a:p>
          </p:txBody>
        </p:sp>
      </p:grpSp>
      <p:grpSp>
        <p:nvGrpSpPr>
          <p:cNvPr id="32775" name="Group 13"/>
          <p:cNvGrpSpPr>
            <a:grpSpLocks/>
          </p:cNvGrpSpPr>
          <p:nvPr/>
        </p:nvGrpSpPr>
        <p:grpSpPr bwMode="auto">
          <a:xfrm>
            <a:off x="4800600" y="3361135"/>
            <a:ext cx="1544638" cy="1325165"/>
            <a:chOff x="3024" y="2823"/>
            <a:chExt cx="973" cy="1113"/>
          </a:xfrm>
        </p:grpSpPr>
        <p:sp>
          <p:nvSpPr>
            <p:cNvPr id="14359" name="Oval 14"/>
            <p:cNvSpPr>
              <a:spLocks noChangeArrowheads="1"/>
            </p:cNvSpPr>
            <p:nvPr/>
          </p:nvSpPr>
          <p:spPr bwMode="gray">
            <a:xfrm>
              <a:off x="3120"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TW" altLang="zh-TW" sz="1800">
                <a:ea typeface="新細明體" charset="-120"/>
              </a:endParaRPr>
            </a:p>
          </p:txBody>
        </p:sp>
        <p:sp>
          <p:nvSpPr>
            <p:cNvPr id="69647" name="Oval 15"/>
            <p:cNvSpPr>
              <a:spLocks noChangeArrowheads="1"/>
            </p:cNvSpPr>
            <p:nvPr/>
          </p:nvSpPr>
          <p:spPr bwMode="gray">
            <a:xfrm>
              <a:off x="3024" y="2823"/>
              <a:ext cx="973" cy="973"/>
            </a:xfrm>
            <a:prstGeom prst="ellipse">
              <a:avLst/>
            </a:prstGeom>
            <a:gradFill rotWithShape="1">
              <a:gsLst>
                <a:gs pos="0">
                  <a:schemeClr val="accent1"/>
                </a:gs>
                <a:gs pos="100000">
                  <a:schemeClr val="accent1">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48" name="Oval 16"/>
            <p:cNvSpPr>
              <a:spLocks noChangeArrowheads="1"/>
            </p:cNvSpPr>
            <p:nvPr/>
          </p:nvSpPr>
          <p:spPr bwMode="gray">
            <a:xfrm>
              <a:off x="3045" y="2846"/>
              <a:ext cx="928" cy="929"/>
            </a:xfrm>
            <a:prstGeom prst="ellipse">
              <a:avLst/>
            </a:prstGeom>
            <a:gradFill rotWithShape="1">
              <a:gsLst>
                <a:gs pos="0">
                  <a:schemeClr val="accent1">
                    <a:alpha val="85001"/>
                  </a:schemeClr>
                </a:gs>
                <a:gs pos="100000">
                  <a:schemeClr val="accent1">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49" name="Oval 17"/>
            <p:cNvSpPr>
              <a:spLocks noChangeArrowheads="1"/>
            </p:cNvSpPr>
            <p:nvPr/>
          </p:nvSpPr>
          <p:spPr bwMode="gray">
            <a:xfrm>
              <a:off x="3081" y="2880"/>
              <a:ext cx="839" cy="839"/>
            </a:xfrm>
            <a:prstGeom prst="ellipse">
              <a:avLst/>
            </a:prstGeom>
            <a:gradFill rotWithShape="1">
              <a:gsLst>
                <a:gs pos="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pic>
          <p:nvPicPr>
            <p:cNvPr id="14363" name="Picture 1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045"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19"/>
            <p:cNvSpPr txBox="1">
              <a:spLocks noChangeArrowheads="1"/>
            </p:cNvSpPr>
            <p:nvPr/>
          </p:nvSpPr>
          <p:spPr bwMode="gray">
            <a:xfrm>
              <a:off x="3143" y="3213"/>
              <a:ext cx="69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TW" altLang="en-US" sz="1800" b="1">
                  <a:latin typeface="Verdana" pitchFamily="34" charset="0"/>
                  <a:ea typeface="新細明體" charset="-120"/>
                </a:rPr>
                <a:t>價值觀念</a:t>
              </a:r>
              <a:endParaRPr lang="en-US" altLang="zh-TW" sz="1800">
                <a:ea typeface="新細明體" charset="-120"/>
              </a:endParaRPr>
            </a:p>
          </p:txBody>
        </p:sp>
      </p:grpSp>
      <p:grpSp>
        <p:nvGrpSpPr>
          <p:cNvPr id="32776" name="Group 20"/>
          <p:cNvGrpSpPr>
            <a:grpSpLocks/>
          </p:cNvGrpSpPr>
          <p:nvPr/>
        </p:nvGrpSpPr>
        <p:grpSpPr bwMode="auto">
          <a:xfrm>
            <a:off x="2819400" y="3361135"/>
            <a:ext cx="1544638" cy="1325165"/>
            <a:chOff x="1776" y="2823"/>
            <a:chExt cx="973" cy="1113"/>
          </a:xfrm>
        </p:grpSpPr>
        <p:sp>
          <p:nvSpPr>
            <p:cNvPr id="14353" name="Oval 21"/>
            <p:cNvSpPr>
              <a:spLocks noChangeArrowheads="1"/>
            </p:cNvSpPr>
            <p:nvPr/>
          </p:nvSpPr>
          <p:spPr bwMode="gray">
            <a:xfrm>
              <a:off x="1872" y="3744"/>
              <a:ext cx="816" cy="192"/>
            </a:xfrm>
            <a:prstGeom prst="ellipse">
              <a:avLst/>
            </a:prstGeom>
            <a:gradFill rotWithShape="1">
              <a:gsLst>
                <a:gs pos="0">
                  <a:srgbClr val="969696"/>
                </a:gs>
                <a:gs pos="100000">
                  <a:srgbClr val="ECF0FE"/>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TW" altLang="zh-TW" sz="1800">
                <a:ea typeface="新細明體" charset="-120"/>
              </a:endParaRPr>
            </a:p>
          </p:txBody>
        </p:sp>
        <p:sp>
          <p:nvSpPr>
            <p:cNvPr id="69654" name="Oval 22"/>
            <p:cNvSpPr>
              <a:spLocks noChangeArrowheads="1"/>
            </p:cNvSpPr>
            <p:nvPr/>
          </p:nvSpPr>
          <p:spPr bwMode="gray">
            <a:xfrm>
              <a:off x="1776" y="2823"/>
              <a:ext cx="973" cy="973"/>
            </a:xfrm>
            <a:prstGeom prst="ellipse">
              <a:avLst/>
            </a:prstGeom>
            <a:gradFill rotWithShape="1">
              <a:gsLst>
                <a:gs pos="0">
                  <a:schemeClr val="hlink"/>
                </a:gs>
                <a:gs pos="100000">
                  <a:schemeClr val="hlink">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55" name="Oval 23"/>
            <p:cNvSpPr>
              <a:spLocks noChangeArrowheads="1"/>
            </p:cNvSpPr>
            <p:nvPr/>
          </p:nvSpPr>
          <p:spPr bwMode="gray">
            <a:xfrm>
              <a:off x="1797" y="2846"/>
              <a:ext cx="928" cy="929"/>
            </a:xfrm>
            <a:prstGeom prst="ellipse">
              <a:avLst/>
            </a:prstGeom>
            <a:gradFill rotWithShape="1">
              <a:gsLst>
                <a:gs pos="0">
                  <a:schemeClr val="hlink">
                    <a:alpha val="85001"/>
                  </a:schemeClr>
                </a:gs>
                <a:gs pos="100000">
                  <a:schemeClr val="hlink">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56" name="Oval 24"/>
            <p:cNvSpPr>
              <a:spLocks noChangeArrowheads="1"/>
            </p:cNvSpPr>
            <p:nvPr/>
          </p:nvSpPr>
          <p:spPr bwMode="gray">
            <a:xfrm>
              <a:off x="1833" y="2880"/>
              <a:ext cx="839" cy="839"/>
            </a:xfrm>
            <a:prstGeom prst="ellipse">
              <a:avLst/>
            </a:prstGeom>
            <a:gradFill rotWithShape="1">
              <a:gsLst>
                <a:gs pos="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pic>
          <p:nvPicPr>
            <p:cNvPr id="14357" name="Picture 2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797"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6"/>
            <p:cNvSpPr txBox="1">
              <a:spLocks noChangeArrowheads="1"/>
            </p:cNvSpPr>
            <p:nvPr/>
          </p:nvSpPr>
          <p:spPr bwMode="gray">
            <a:xfrm>
              <a:off x="1899" y="3089"/>
              <a:ext cx="698"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TW" altLang="en-US" sz="1800" b="1">
                  <a:latin typeface="Verdana" pitchFamily="34" charset="0"/>
                  <a:ea typeface="新細明體" charset="-120"/>
                </a:rPr>
                <a:t>思維方式</a:t>
              </a:r>
              <a:endParaRPr lang="en-US" altLang="zh-TW" sz="1800" b="1">
                <a:latin typeface="Verdana" pitchFamily="34" charset="0"/>
                <a:ea typeface="新細明體" charset="-120"/>
              </a:endParaRPr>
            </a:p>
            <a:p>
              <a:pPr algn="ctr" eaLnBrk="1" hangingPunct="1">
                <a:spcBef>
                  <a:spcPct val="0"/>
                </a:spcBef>
                <a:buClrTx/>
                <a:buFontTx/>
                <a:buNone/>
              </a:pPr>
              <a:r>
                <a:rPr lang="zh-TW" altLang="en-US" sz="1800" b="1">
                  <a:latin typeface="Verdana" pitchFamily="34" charset="0"/>
                  <a:ea typeface="新細明體" charset="-120"/>
                </a:rPr>
                <a:t>風俗習慣</a:t>
              </a:r>
              <a:endParaRPr lang="en-US" altLang="zh-TW" sz="1800">
                <a:ea typeface="新細明體" charset="-120"/>
              </a:endParaRPr>
            </a:p>
          </p:txBody>
        </p:sp>
      </p:grpSp>
      <p:grpSp>
        <p:nvGrpSpPr>
          <p:cNvPr id="32777" name="Group 27"/>
          <p:cNvGrpSpPr>
            <a:grpSpLocks/>
          </p:cNvGrpSpPr>
          <p:nvPr/>
        </p:nvGrpSpPr>
        <p:grpSpPr bwMode="auto">
          <a:xfrm>
            <a:off x="881064" y="3361135"/>
            <a:ext cx="1544637" cy="1325165"/>
            <a:chOff x="555" y="2823"/>
            <a:chExt cx="973" cy="1113"/>
          </a:xfrm>
        </p:grpSpPr>
        <p:sp>
          <p:nvSpPr>
            <p:cNvPr id="14347" name="Oval 28"/>
            <p:cNvSpPr>
              <a:spLocks noChangeArrowheads="1"/>
            </p:cNvSpPr>
            <p:nvPr/>
          </p:nvSpPr>
          <p:spPr bwMode="gray">
            <a:xfrm>
              <a:off x="624" y="3744"/>
              <a:ext cx="816" cy="192"/>
            </a:xfrm>
            <a:prstGeom prst="ellipse">
              <a:avLst/>
            </a:prstGeom>
            <a:gradFill rotWithShape="1">
              <a:gsLst>
                <a:gs pos="0">
                  <a:srgbClr val="969696"/>
                </a:gs>
                <a:gs pos="100000">
                  <a:srgbClr val="E8EDFE"/>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TW" altLang="zh-TW" sz="1800">
                <a:ea typeface="新細明體" charset="-120"/>
              </a:endParaRPr>
            </a:p>
          </p:txBody>
        </p:sp>
        <p:sp>
          <p:nvSpPr>
            <p:cNvPr id="69661" name="Oval 29"/>
            <p:cNvSpPr>
              <a:spLocks noChangeArrowheads="1"/>
            </p:cNvSpPr>
            <p:nvPr/>
          </p:nvSpPr>
          <p:spPr bwMode="gray">
            <a:xfrm>
              <a:off x="555" y="2823"/>
              <a:ext cx="973" cy="973"/>
            </a:xfrm>
            <a:prstGeom prst="ellipse">
              <a:avLst/>
            </a:prstGeom>
            <a:gradFill rotWithShape="1">
              <a:gsLst>
                <a:gs pos="0">
                  <a:schemeClr val="accent2"/>
                </a:gs>
                <a:gs pos="100000">
                  <a:schemeClr val="accent2">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62" name="Oval 30"/>
            <p:cNvSpPr>
              <a:spLocks noChangeArrowheads="1"/>
            </p:cNvSpPr>
            <p:nvPr/>
          </p:nvSpPr>
          <p:spPr bwMode="gray">
            <a:xfrm>
              <a:off x="576" y="2846"/>
              <a:ext cx="928" cy="929"/>
            </a:xfrm>
            <a:prstGeom prst="ellipse">
              <a:avLst/>
            </a:prstGeom>
            <a:gradFill rotWithShape="1">
              <a:gsLst>
                <a:gs pos="0">
                  <a:schemeClr val="accent2">
                    <a:alpha val="85001"/>
                  </a:schemeClr>
                </a:gs>
                <a:gs pos="100000">
                  <a:schemeClr val="accent2">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sp>
          <p:nvSpPr>
            <p:cNvPr id="69663" name="Oval 31"/>
            <p:cNvSpPr>
              <a:spLocks noChangeArrowheads="1"/>
            </p:cNvSpPr>
            <p:nvPr/>
          </p:nvSpPr>
          <p:spPr bwMode="gray">
            <a:xfrm>
              <a:off x="612" y="2880"/>
              <a:ext cx="839" cy="839"/>
            </a:xfrm>
            <a:prstGeom prst="ellipse">
              <a:avLst/>
            </a:prstGeom>
            <a:gradFill rotWithShape="1">
              <a:gsLst>
                <a:gs pos="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zh-TW" altLang="zh-TW" sz="1800" smtClean="0">
                <a:ea typeface="新細明體" charset="-120"/>
              </a:endParaRPr>
            </a:p>
          </p:txBody>
        </p:sp>
        <p:pic>
          <p:nvPicPr>
            <p:cNvPr id="14351" name="Picture 3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3"/>
            <p:cNvSpPr txBox="1">
              <a:spLocks noChangeArrowheads="1"/>
            </p:cNvSpPr>
            <p:nvPr/>
          </p:nvSpPr>
          <p:spPr bwMode="gray">
            <a:xfrm>
              <a:off x="675" y="3096"/>
              <a:ext cx="698"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TW" altLang="en-US" sz="1800" b="1">
                  <a:latin typeface="Verdana" pitchFamily="34" charset="0"/>
                  <a:ea typeface="新細明體" charset="-120"/>
                </a:rPr>
                <a:t>語言文字</a:t>
              </a:r>
              <a:endParaRPr lang="en-US" altLang="zh-TW" sz="1800" b="1">
                <a:latin typeface="Verdana" pitchFamily="34" charset="0"/>
                <a:ea typeface="新細明體" charset="-120"/>
              </a:endParaRPr>
            </a:p>
            <a:p>
              <a:pPr algn="ctr" eaLnBrk="1" hangingPunct="1">
                <a:spcBef>
                  <a:spcPct val="0"/>
                </a:spcBef>
                <a:buClrTx/>
                <a:buFontTx/>
                <a:buNone/>
              </a:pPr>
              <a:r>
                <a:rPr lang="zh-TW" altLang="en-US" sz="1800" b="1">
                  <a:latin typeface="Verdana" pitchFamily="34" charset="0"/>
                  <a:ea typeface="新細明體" charset="-120"/>
                </a:rPr>
                <a:t>非語言</a:t>
              </a:r>
              <a:endParaRPr lang="en-US" altLang="zh-TW" sz="1800">
                <a:ea typeface="新細明體" charset="-120"/>
              </a:endParaRPr>
            </a:p>
          </p:txBody>
        </p:sp>
      </p:grpSp>
      <p:sp>
        <p:nvSpPr>
          <p:cNvPr id="34" name="文字方塊 33"/>
          <p:cNvSpPr txBox="1">
            <a:spLocks noChangeArrowheads="1"/>
          </p:cNvSpPr>
          <p:nvPr/>
        </p:nvSpPr>
        <p:spPr bwMode="auto">
          <a:xfrm>
            <a:off x="1392239" y="842190"/>
            <a:ext cx="6083717"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zh-TW" sz="2000" b="1" dirty="0">
                <a:latin typeface="標楷體" pitchFamily="65" charset="-120"/>
                <a:ea typeface="標楷體" pitchFamily="65" charset="-120"/>
              </a:rPr>
              <a:t>文化差異的客觀存在</a:t>
            </a:r>
            <a:r>
              <a:rPr lang="en-US" altLang="zh-TW" sz="2000" b="1" dirty="0">
                <a:latin typeface="標楷體" pitchFamily="65" charset="-120"/>
                <a:ea typeface="標楷體" pitchFamily="65" charset="-120"/>
              </a:rPr>
              <a:t>, </a:t>
            </a:r>
            <a:r>
              <a:rPr lang="zh-TW" altLang="zh-TW" sz="2000" b="1" dirty="0">
                <a:latin typeface="標楷體" pitchFamily="65" charset="-120"/>
                <a:ea typeface="標楷體" pitchFamily="65" charset="-120"/>
              </a:rPr>
              <a:t>它將導致跨文化溝通出現障礙</a:t>
            </a:r>
            <a:endParaRPr lang="zh-TW" altLang="en-US" sz="2000" b="1" dirty="0">
              <a:latin typeface="標楷體" pitchFamily="65" charset="-120"/>
              <a:ea typeface="標楷體" pitchFamily="65" charset="-120"/>
            </a:endParaRPr>
          </a:p>
        </p:txBody>
      </p:sp>
    </p:spTree>
    <p:extLst>
      <p:ext uri="{BB962C8B-B14F-4D97-AF65-F5344CB8AC3E}">
        <p14:creationId xmlns:p14="http://schemas.microsoft.com/office/powerpoint/2010/main" val="677683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636"/>
                                        </p:tgtEl>
                                        <p:attrNameLst>
                                          <p:attrName>style.visibility</p:attrName>
                                        </p:attrNameLst>
                                      </p:cBhvr>
                                      <p:to>
                                        <p:strVal val="visible"/>
                                      </p:to>
                                    </p:set>
                                    <p:animEffect transition="in" filter="fade">
                                      <p:cBhvr>
                                        <p:cTn id="14" dur="1000"/>
                                        <p:tgtEl>
                                          <p:spTgt spid="69636"/>
                                        </p:tgtEl>
                                      </p:cBhvr>
                                    </p:animEffect>
                                    <p:anim calcmode="lin" valueType="num">
                                      <p:cBhvr>
                                        <p:cTn id="15" dur="1000" fill="hold"/>
                                        <p:tgtEl>
                                          <p:spTgt spid="69636"/>
                                        </p:tgtEl>
                                        <p:attrNameLst>
                                          <p:attrName>ppt_x</p:attrName>
                                        </p:attrNameLst>
                                      </p:cBhvr>
                                      <p:tavLst>
                                        <p:tav tm="0">
                                          <p:val>
                                            <p:strVal val="#ppt_x"/>
                                          </p:val>
                                        </p:tav>
                                        <p:tav tm="100000">
                                          <p:val>
                                            <p:strVal val="#ppt_x"/>
                                          </p:val>
                                        </p:tav>
                                      </p:tavLst>
                                    </p:anim>
                                    <p:anim calcmode="lin" valueType="num">
                                      <p:cBhvr>
                                        <p:cTn id="16" dur="1000" fill="hold"/>
                                        <p:tgtEl>
                                          <p:spTgt spid="6963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2777"/>
                                        </p:tgtEl>
                                        <p:attrNameLst>
                                          <p:attrName>style.visibility</p:attrName>
                                        </p:attrNameLst>
                                      </p:cBhvr>
                                      <p:to>
                                        <p:strVal val="visible"/>
                                      </p:to>
                                    </p:set>
                                    <p:anim calcmode="lin" valueType="num">
                                      <p:cBhvr additive="base">
                                        <p:cTn id="21" dur="500" fill="hold"/>
                                        <p:tgtEl>
                                          <p:spTgt spid="32777"/>
                                        </p:tgtEl>
                                        <p:attrNameLst>
                                          <p:attrName>ppt_x</p:attrName>
                                        </p:attrNameLst>
                                      </p:cBhvr>
                                      <p:tavLst>
                                        <p:tav tm="0">
                                          <p:val>
                                            <p:strVal val="#ppt_x"/>
                                          </p:val>
                                        </p:tav>
                                        <p:tav tm="100000">
                                          <p:val>
                                            <p:strVal val="#ppt_x"/>
                                          </p:val>
                                        </p:tav>
                                      </p:tavLst>
                                    </p:anim>
                                    <p:anim calcmode="lin" valueType="num">
                                      <p:cBhvr additive="base">
                                        <p:cTn id="22"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2776"/>
                                        </p:tgtEl>
                                        <p:attrNameLst>
                                          <p:attrName>style.visibility</p:attrName>
                                        </p:attrNameLst>
                                      </p:cBhvr>
                                      <p:to>
                                        <p:strVal val="visible"/>
                                      </p:to>
                                    </p:set>
                                    <p:anim calcmode="lin" valueType="num">
                                      <p:cBhvr additive="base">
                                        <p:cTn id="27" dur="500" fill="hold"/>
                                        <p:tgtEl>
                                          <p:spTgt spid="32776"/>
                                        </p:tgtEl>
                                        <p:attrNameLst>
                                          <p:attrName>ppt_x</p:attrName>
                                        </p:attrNameLst>
                                      </p:cBhvr>
                                      <p:tavLst>
                                        <p:tav tm="0">
                                          <p:val>
                                            <p:strVal val="#ppt_x"/>
                                          </p:val>
                                        </p:tav>
                                        <p:tav tm="100000">
                                          <p:val>
                                            <p:strVal val="#ppt_x"/>
                                          </p:val>
                                        </p:tav>
                                      </p:tavLst>
                                    </p:anim>
                                    <p:anim calcmode="lin" valueType="num">
                                      <p:cBhvr additive="base">
                                        <p:cTn id="28"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2775"/>
                                        </p:tgtEl>
                                        <p:attrNameLst>
                                          <p:attrName>style.visibility</p:attrName>
                                        </p:attrNameLst>
                                      </p:cBhvr>
                                      <p:to>
                                        <p:strVal val="visible"/>
                                      </p:to>
                                    </p:set>
                                    <p:anim calcmode="lin" valueType="num">
                                      <p:cBhvr additive="base">
                                        <p:cTn id="33" dur="500" fill="hold"/>
                                        <p:tgtEl>
                                          <p:spTgt spid="32775"/>
                                        </p:tgtEl>
                                        <p:attrNameLst>
                                          <p:attrName>ppt_x</p:attrName>
                                        </p:attrNameLst>
                                      </p:cBhvr>
                                      <p:tavLst>
                                        <p:tav tm="0">
                                          <p:val>
                                            <p:strVal val="#ppt_x"/>
                                          </p:val>
                                        </p:tav>
                                        <p:tav tm="100000">
                                          <p:val>
                                            <p:strVal val="#ppt_x"/>
                                          </p:val>
                                        </p:tav>
                                      </p:tavLst>
                                    </p:anim>
                                    <p:anim calcmode="lin" valueType="num">
                                      <p:cBhvr additive="base">
                                        <p:cTn id="34"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2774"/>
                                        </p:tgtEl>
                                        <p:attrNameLst>
                                          <p:attrName>style.visibility</p:attrName>
                                        </p:attrNameLst>
                                      </p:cBhvr>
                                      <p:to>
                                        <p:strVal val="visible"/>
                                      </p:to>
                                    </p:set>
                                    <p:anim calcmode="lin" valueType="num">
                                      <p:cBhvr additive="base">
                                        <p:cTn id="39" dur="500" fill="hold"/>
                                        <p:tgtEl>
                                          <p:spTgt spid="32774"/>
                                        </p:tgtEl>
                                        <p:attrNameLst>
                                          <p:attrName>ppt_x</p:attrName>
                                        </p:attrNameLst>
                                      </p:cBhvr>
                                      <p:tavLst>
                                        <p:tav tm="0">
                                          <p:val>
                                            <p:strVal val="#ppt_x"/>
                                          </p:val>
                                        </p:tav>
                                        <p:tav tm="100000">
                                          <p:val>
                                            <p:strVal val="#ppt_x"/>
                                          </p:val>
                                        </p:tav>
                                      </p:tavLst>
                                    </p:anim>
                                    <p:anim calcmode="lin" valueType="num">
                                      <p:cBhvr additive="base">
                                        <p:cTn id="40"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771"/>
                                        </p:tgtEl>
                                        <p:attrNameLst>
                                          <p:attrName>style.visibility</p:attrName>
                                        </p:attrNameLst>
                                      </p:cBhvr>
                                      <p:to>
                                        <p:strVal val="visible"/>
                                      </p:to>
                                    </p:set>
                                    <p:anim calcmode="lin" valueType="num">
                                      <p:cBhvr additive="base">
                                        <p:cTn id="45" dur="500" fill="hold"/>
                                        <p:tgtEl>
                                          <p:spTgt spid="32771"/>
                                        </p:tgtEl>
                                        <p:attrNameLst>
                                          <p:attrName>ppt_x</p:attrName>
                                        </p:attrNameLst>
                                      </p:cBhvr>
                                      <p:tavLst>
                                        <p:tav tm="0">
                                          <p:val>
                                            <p:strVal val="#ppt_x"/>
                                          </p:val>
                                        </p:tav>
                                        <p:tav tm="100000">
                                          <p:val>
                                            <p:strVal val="#ppt_x"/>
                                          </p:val>
                                        </p:tav>
                                      </p:tavLst>
                                    </p:anim>
                                    <p:anim calcmode="lin" valueType="num">
                                      <p:cBhvr additive="base">
                                        <p:cTn id="46"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773"/>
                                        </p:tgtEl>
                                        <p:attrNameLst>
                                          <p:attrName>style.visibility</p:attrName>
                                        </p:attrNameLst>
                                      </p:cBhvr>
                                      <p:to>
                                        <p:strVal val="visible"/>
                                      </p:to>
                                    </p:set>
                                    <p:anim calcmode="lin" valueType="num">
                                      <p:cBhvr additive="base">
                                        <p:cTn id="51" dur="500" fill="hold"/>
                                        <p:tgtEl>
                                          <p:spTgt spid="32773"/>
                                        </p:tgtEl>
                                        <p:attrNameLst>
                                          <p:attrName>ppt_x</p:attrName>
                                        </p:attrNameLst>
                                      </p:cBhvr>
                                      <p:tavLst>
                                        <p:tav tm="0">
                                          <p:val>
                                            <p:strVal val="#ppt_x"/>
                                          </p:val>
                                        </p:tav>
                                        <p:tav tm="100000">
                                          <p:val>
                                            <p:strVal val="#ppt_x"/>
                                          </p:val>
                                        </p:tav>
                                      </p:tavLst>
                                    </p:anim>
                                    <p:anim calcmode="lin" valueType="num">
                                      <p:cBhvr additive="base">
                                        <p:cTn id="52"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69636" grpId="0" animBg="1"/>
      <p:bldP spid="32773" grpId="0"/>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03648" y="570057"/>
            <a:ext cx="7766196" cy="857400"/>
          </a:xfrm>
        </p:spPr>
        <p:txBody>
          <a:bodyPr/>
          <a:lstStyle/>
          <a:p>
            <a:pPr eaLnBrk="1" hangingPunct="1"/>
            <a:r>
              <a:rPr lang="en-US" altLang="zh-TW" dirty="0" smtClean="0">
                <a:ea typeface="新細明體" charset="-120"/>
              </a:rPr>
              <a:t> </a:t>
            </a:r>
            <a:r>
              <a:rPr lang="zh-TW" altLang="en-US" dirty="0" smtClean="0">
                <a:ea typeface="新細明體" charset="-120"/>
              </a:rPr>
              <a:t>如何培養跨文化溝通能力</a:t>
            </a:r>
            <a:endParaRPr lang="en-US" altLang="zh-TW" dirty="0" smtClean="0">
              <a:ea typeface="新細明體" charset="-120"/>
            </a:endParaRPr>
          </a:p>
        </p:txBody>
      </p:sp>
      <p:grpSp>
        <p:nvGrpSpPr>
          <p:cNvPr id="19459" name="Group 3"/>
          <p:cNvGrpSpPr>
            <a:grpSpLocks/>
          </p:cNvGrpSpPr>
          <p:nvPr/>
        </p:nvGrpSpPr>
        <p:grpSpPr bwMode="auto">
          <a:xfrm>
            <a:off x="762000" y="1543050"/>
            <a:ext cx="7315200" cy="2914650"/>
            <a:chOff x="480" y="1296"/>
            <a:chExt cx="4608" cy="2448"/>
          </a:xfrm>
        </p:grpSpPr>
        <p:sp>
          <p:nvSpPr>
            <p:cNvPr id="68612" name="Freeform 4"/>
            <p:cNvSpPr>
              <a:spLocks noEditPoints="1"/>
            </p:cNvSpPr>
            <p:nvPr/>
          </p:nvSpPr>
          <p:spPr bwMode="gray">
            <a:xfrm rot="-1358056">
              <a:off x="877" y="1765"/>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57647"/>
                    <a:invGamma/>
                    <a:alpha val="36000"/>
                  </a:schemeClr>
                </a:gs>
                <a:gs pos="100000">
                  <a:schemeClr val="bg2"/>
                </a:gs>
              </a:gsLst>
              <a:lin ang="0" scaled="1"/>
            </a:gra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pPr eaLnBrk="1" hangingPunct="1">
                <a:defRPr/>
              </a:pPr>
              <a:endParaRPr lang="en-US">
                <a:latin typeface="Arial" panose="020B0604020202020204" pitchFamily="34" charset="0"/>
              </a:endParaRPr>
            </a:p>
          </p:txBody>
        </p:sp>
        <p:sp>
          <p:nvSpPr>
            <p:cNvPr id="19461" name="Oval 5"/>
            <p:cNvSpPr>
              <a:spLocks noChangeArrowheads="1"/>
            </p:cNvSpPr>
            <p:nvPr/>
          </p:nvSpPr>
          <p:spPr bwMode="gray">
            <a:xfrm rot="-1543677">
              <a:off x="2736" y="1728"/>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TW" altLang="zh-TW" sz="1800">
                <a:ea typeface="新細明體" charset="-120"/>
              </a:endParaRPr>
            </a:p>
          </p:txBody>
        </p:sp>
        <p:sp>
          <p:nvSpPr>
            <p:cNvPr id="19462" name="Oval 6"/>
            <p:cNvSpPr>
              <a:spLocks noChangeArrowheads="1"/>
            </p:cNvSpPr>
            <p:nvPr/>
          </p:nvSpPr>
          <p:spPr bwMode="gray">
            <a:xfrm rot="-1543677">
              <a:off x="4416" y="182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TW" altLang="zh-TW" sz="1800">
                <a:ea typeface="新細明體" charset="-120"/>
              </a:endParaRPr>
            </a:p>
          </p:txBody>
        </p:sp>
        <p:sp>
          <p:nvSpPr>
            <p:cNvPr id="19463" name="Oval 7"/>
            <p:cNvSpPr>
              <a:spLocks noChangeArrowheads="1"/>
            </p:cNvSpPr>
            <p:nvPr/>
          </p:nvSpPr>
          <p:spPr bwMode="gray">
            <a:xfrm rot="-1543677">
              <a:off x="1824" y="350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TW" altLang="zh-TW" sz="1800">
                <a:ea typeface="新細明體" charset="-120"/>
              </a:endParaRPr>
            </a:p>
          </p:txBody>
        </p:sp>
        <p:sp>
          <p:nvSpPr>
            <p:cNvPr id="19464" name="Oval 8"/>
            <p:cNvSpPr>
              <a:spLocks noChangeArrowheads="1"/>
            </p:cNvSpPr>
            <p:nvPr/>
          </p:nvSpPr>
          <p:spPr bwMode="gray">
            <a:xfrm rot="-1543677">
              <a:off x="3456" y="3120"/>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TW" altLang="zh-TW" sz="1800">
                <a:ea typeface="新細明體" charset="-120"/>
              </a:endParaRPr>
            </a:p>
          </p:txBody>
        </p:sp>
        <p:sp>
          <p:nvSpPr>
            <p:cNvPr id="19465" name="Oval 9"/>
            <p:cNvSpPr>
              <a:spLocks noChangeArrowheads="1"/>
            </p:cNvSpPr>
            <p:nvPr/>
          </p:nvSpPr>
          <p:spPr bwMode="gray">
            <a:xfrm rot="-1543677">
              <a:off x="1296" y="2592"/>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TW" altLang="zh-TW" sz="1800">
                <a:ea typeface="新細明體" charset="-120"/>
              </a:endParaRPr>
            </a:p>
          </p:txBody>
        </p:sp>
        <p:sp>
          <p:nvSpPr>
            <p:cNvPr id="68618" name="Oval 10"/>
            <p:cNvSpPr>
              <a:spLocks noChangeArrowheads="1"/>
            </p:cNvSpPr>
            <p:nvPr/>
          </p:nvSpPr>
          <p:spPr bwMode="gray">
            <a:xfrm>
              <a:off x="2407" y="1296"/>
              <a:ext cx="720"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endParaRPr lang="zh-TW" altLang="zh-TW" sz="1800" smtClean="0">
                <a:ea typeface="新細明體" charset="-120"/>
              </a:endParaRPr>
            </a:p>
          </p:txBody>
        </p:sp>
        <p:sp>
          <p:nvSpPr>
            <p:cNvPr id="68619" name="Oval 11"/>
            <p:cNvSpPr>
              <a:spLocks noChangeArrowheads="1"/>
            </p:cNvSpPr>
            <p:nvPr/>
          </p:nvSpPr>
          <p:spPr bwMode="gray">
            <a:xfrm>
              <a:off x="992" y="2109"/>
              <a:ext cx="719" cy="694"/>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endParaRPr lang="zh-TW" altLang="zh-TW" sz="1800" smtClean="0">
                <a:ea typeface="新細明體" charset="-120"/>
              </a:endParaRPr>
            </a:p>
          </p:txBody>
        </p:sp>
        <p:sp>
          <p:nvSpPr>
            <p:cNvPr id="68620" name="Oval 12"/>
            <p:cNvSpPr>
              <a:spLocks noChangeArrowheads="1"/>
            </p:cNvSpPr>
            <p:nvPr/>
          </p:nvSpPr>
          <p:spPr bwMode="gray">
            <a:xfrm>
              <a:off x="1493" y="3050"/>
              <a:ext cx="719" cy="69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endParaRPr lang="zh-TW" altLang="zh-TW" sz="1800" smtClean="0">
                <a:ea typeface="新細明體" charset="-120"/>
              </a:endParaRPr>
            </a:p>
          </p:txBody>
        </p:sp>
        <p:sp>
          <p:nvSpPr>
            <p:cNvPr id="68621" name="Oval 13"/>
            <p:cNvSpPr>
              <a:spLocks noChangeArrowheads="1"/>
            </p:cNvSpPr>
            <p:nvPr/>
          </p:nvSpPr>
          <p:spPr bwMode="gray">
            <a:xfrm>
              <a:off x="3048" y="2707"/>
              <a:ext cx="719" cy="694"/>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endParaRPr lang="zh-TW" altLang="zh-TW" sz="1800" smtClean="0">
                <a:ea typeface="新細明體" charset="-120"/>
              </a:endParaRPr>
            </a:p>
          </p:txBody>
        </p:sp>
        <p:sp>
          <p:nvSpPr>
            <p:cNvPr id="68622" name="Oval 14"/>
            <p:cNvSpPr>
              <a:spLocks noChangeArrowheads="1"/>
            </p:cNvSpPr>
            <p:nvPr/>
          </p:nvSpPr>
          <p:spPr bwMode="gray">
            <a:xfrm>
              <a:off x="4072" y="1420"/>
              <a:ext cx="680" cy="69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endParaRPr lang="zh-TW" altLang="zh-TW" sz="1800" b="1" smtClean="0">
                <a:ea typeface="新細明體" charset="-120"/>
              </a:endParaRPr>
            </a:p>
          </p:txBody>
        </p:sp>
        <p:sp>
          <p:nvSpPr>
            <p:cNvPr id="19471" name="Text Box 15"/>
            <p:cNvSpPr txBox="1">
              <a:spLocks noChangeArrowheads="1"/>
            </p:cNvSpPr>
            <p:nvPr/>
          </p:nvSpPr>
          <p:spPr bwMode="gray">
            <a:xfrm>
              <a:off x="1013" y="2304"/>
              <a:ext cx="69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en-US" sz="1800" b="1">
                  <a:solidFill>
                    <a:schemeClr val="bg1"/>
                  </a:solidFill>
                  <a:latin typeface="Verdana" pitchFamily="34" charset="0"/>
                  <a:ea typeface="新細明體" charset="-120"/>
                </a:rPr>
                <a:t>溝通技巧</a:t>
              </a:r>
              <a:endParaRPr lang="en-US" altLang="zh-TW" sz="1800" b="1">
                <a:solidFill>
                  <a:schemeClr val="bg1"/>
                </a:solidFill>
                <a:latin typeface="Verdana" pitchFamily="34" charset="0"/>
                <a:ea typeface="新細明體" charset="-120"/>
              </a:endParaRPr>
            </a:p>
          </p:txBody>
        </p:sp>
        <p:sp>
          <p:nvSpPr>
            <p:cNvPr id="19472" name="Text Box 16"/>
            <p:cNvSpPr txBox="1">
              <a:spLocks noChangeArrowheads="1"/>
            </p:cNvSpPr>
            <p:nvPr/>
          </p:nvSpPr>
          <p:spPr bwMode="gray">
            <a:xfrm>
              <a:off x="2418" y="1434"/>
              <a:ext cx="698"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en-US" sz="1800" b="1">
                  <a:solidFill>
                    <a:schemeClr val="bg1"/>
                  </a:solidFill>
                  <a:latin typeface="Verdana" pitchFamily="34" charset="0"/>
                  <a:ea typeface="新細明體" charset="-120"/>
                </a:rPr>
                <a:t>文化知識</a:t>
              </a:r>
              <a:endParaRPr lang="en-US" altLang="zh-TW" sz="1800" b="1">
                <a:solidFill>
                  <a:schemeClr val="bg1"/>
                </a:solidFill>
                <a:latin typeface="Verdana" pitchFamily="34" charset="0"/>
                <a:ea typeface="新細明體" charset="-120"/>
              </a:endParaRPr>
            </a:p>
            <a:p>
              <a:pPr>
                <a:spcBef>
                  <a:spcPct val="0"/>
                </a:spcBef>
                <a:buClrTx/>
                <a:buFontTx/>
                <a:buNone/>
              </a:pPr>
              <a:r>
                <a:rPr lang="zh-TW" altLang="en-US" sz="1800" b="1">
                  <a:solidFill>
                    <a:schemeClr val="bg1"/>
                  </a:solidFill>
                  <a:latin typeface="Verdana" pitchFamily="34" charset="0"/>
                  <a:ea typeface="新細明體" charset="-120"/>
                </a:rPr>
                <a:t>外語能力</a:t>
              </a:r>
              <a:endParaRPr lang="en-US" altLang="zh-TW" sz="1800" b="1">
                <a:solidFill>
                  <a:schemeClr val="bg1"/>
                </a:solidFill>
                <a:latin typeface="Verdana" pitchFamily="34" charset="0"/>
                <a:ea typeface="新細明體" charset="-120"/>
              </a:endParaRPr>
            </a:p>
          </p:txBody>
        </p:sp>
        <p:sp>
          <p:nvSpPr>
            <p:cNvPr id="19473" name="Text Box 17"/>
            <p:cNvSpPr txBox="1">
              <a:spLocks noChangeArrowheads="1"/>
            </p:cNvSpPr>
            <p:nvPr/>
          </p:nvSpPr>
          <p:spPr bwMode="gray">
            <a:xfrm>
              <a:off x="4164" y="1532"/>
              <a:ext cx="55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sz="1800" b="1">
                  <a:solidFill>
                    <a:schemeClr val="bg1"/>
                  </a:solidFill>
                  <a:latin typeface="Verdana" pitchFamily="34" charset="0"/>
                  <a:ea typeface="新細明體" charset="-120"/>
                </a:rPr>
                <a:t>全球化</a:t>
              </a:r>
              <a:endParaRPr lang="en-US" altLang="zh-TW" sz="1800" b="1">
                <a:solidFill>
                  <a:schemeClr val="bg1"/>
                </a:solidFill>
                <a:latin typeface="Verdana" pitchFamily="34" charset="0"/>
                <a:ea typeface="新細明體" charset="-120"/>
              </a:endParaRPr>
            </a:p>
            <a:p>
              <a:pPr algn="ctr">
                <a:spcBef>
                  <a:spcPct val="0"/>
                </a:spcBef>
                <a:buClrTx/>
                <a:buFontTx/>
                <a:buNone/>
              </a:pPr>
              <a:r>
                <a:rPr lang="zh-TW" altLang="en-US" sz="1800" b="1">
                  <a:solidFill>
                    <a:schemeClr val="bg1"/>
                  </a:solidFill>
                  <a:latin typeface="Verdana" pitchFamily="34" charset="0"/>
                  <a:ea typeface="新細明體" charset="-120"/>
                </a:rPr>
                <a:t>觀念</a:t>
              </a:r>
              <a:endParaRPr lang="en-US" altLang="zh-TW" sz="1800" b="1">
                <a:solidFill>
                  <a:schemeClr val="bg1"/>
                </a:solidFill>
                <a:latin typeface="Verdana" pitchFamily="34" charset="0"/>
                <a:ea typeface="新細明體" charset="-120"/>
              </a:endParaRPr>
            </a:p>
          </p:txBody>
        </p:sp>
        <p:sp>
          <p:nvSpPr>
            <p:cNvPr id="19474" name="Text Box 18"/>
            <p:cNvSpPr txBox="1">
              <a:spLocks noChangeArrowheads="1"/>
            </p:cNvSpPr>
            <p:nvPr/>
          </p:nvSpPr>
          <p:spPr bwMode="gray">
            <a:xfrm>
              <a:off x="3135" y="2850"/>
              <a:ext cx="55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sz="1800" b="1">
                  <a:solidFill>
                    <a:schemeClr val="bg1"/>
                  </a:solidFill>
                  <a:latin typeface="Verdana" pitchFamily="34" charset="0"/>
                  <a:ea typeface="新細明體" charset="-120"/>
                </a:rPr>
                <a:t>提高</a:t>
              </a:r>
              <a:endParaRPr lang="en-US" altLang="zh-TW" sz="1800" b="1">
                <a:solidFill>
                  <a:schemeClr val="bg1"/>
                </a:solidFill>
                <a:latin typeface="Verdana" pitchFamily="34" charset="0"/>
                <a:ea typeface="新細明體" charset="-120"/>
              </a:endParaRPr>
            </a:p>
            <a:p>
              <a:pPr algn="ctr">
                <a:spcBef>
                  <a:spcPct val="0"/>
                </a:spcBef>
                <a:buClrTx/>
                <a:buFontTx/>
                <a:buNone/>
              </a:pPr>
              <a:r>
                <a:rPr lang="zh-TW" altLang="en-US" sz="1800" b="1">
                  <a:solidFill>
                    <a:schemeClr val="bg1"/>
                  </a:solidFill>
                  <a:latin typeface="Verdana" pitchFamily="34" charset="0"/>
                  <a:ea typeface="新細明體" charset="-120"/>
                </a:rPr>
                <a:t>敏感度</a:t>
              </a:r>
              <a:endParaRPr lang="en-US" altLang="zh-TW" sz="1800" b="1">
                <a:solidFill>
                  <a:schemeClr val="bg1"/>
                </a:solidFill>
                <a:latin typeface="Verdana" pitchFamily="34" charset="0"/>
                <a:ea typeface="新細明體" charset="-120"/>
              </a:endParaRPr>
            </a:p>
          </p:txBody>
        </p:sp>
        <p:sp>
          <p:nvSpPr>
            <p:cNvPr id="19475" name="Text Box 19"/>
            <p:cNvSpPr txBox="1">
              <a:spLocks noChangeArrowheads="1"/>
            </p:cNvSpPr>
            <p:nvPr/>
          </p:nvSpPr>
          <p:spPr bwMode="gray">
            <a:xfrm>
              <a:off x="1514" y="3260"/>
              <a:ext cx="69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en-US" sz="1800" b="1">
                  <a:solidFill>
                    <a:schemeClr val="bg1"/>
                  </a:solidFill>
                  <a:latin typeface="Verdana" pitchFamily="34" charset="0"/>
                  <a:ea typeface="新細明體" charset="-120"/>
                </a:rPr>
                <a:t>傾聽能力</a:t>
              </a:r>
              <a:endParaRPr lang="en-US" altLang="zh-TW" sz="1800" b="1">
                <a:solidFill>
                  <a:schemeClr val="bg1"/>
                </a:solidFill>
                <a:latin typeface="Verdana" pitchFamily="34" charset="0"/>
                <a:ea typeface="新細明體" charset="-120"/>
              </a:endParaRPr>
            </a:p>
          </p:txBody>
        </p:sp>
        <p:sp>
          <p:nvSpPr>
            <p:cNvPr id="19476" name="Text Box 20"/>
            <p:cNvSpPr txBox="1">
              <a:spLocks noChangeArrowheads="1"/>
            </p:cNvSpPr>
            <p:nvPr/>
          </p:nvSpPr>
          <p:spPr bwMode="gray">
            <a:xfrm>
              <a:off x="2018" y="2304"/>
              <a:ext cx="1749"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sz="2800" b="1" dirty="0">
                  <a:ea typeface="新細明體" charset="-120"/>
                </a:rPr>
                <a:t>跨文化溝通能力</a:t>
              </a:r>
              <a:endParaRPr lang="en-US" altLang="zh-TW" sz="2800" b="1" dirty="0">
                <a:ea typeface="新細明體" charset="-120"/>
              </a:endParaRPr>
            </a:p>
          </p:txBody>
        </p:sp>
        <p:sp>
          <p:nvSpPr>
            <p:cNvPr id="19477" name="Line 21"/>
            <p:cNvSpPr>
              <a:spLocks noChangeShapeType="1"/>
            </p:cNvSpPr>
            <p:nvPr/>
          </p:nvSpPr>
          <p:spPr bwMode="gray">
            <a:xfrm>
              <a:off x="1639" y="1545"/>
              <a:ext cx="1025" cy="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cxnSp>
          <p:nvCxnSpPr>
            <p:cNvPr id="19478" name="AutoShape 22"/>
            <p:cNvCxnSpPr>
              <a:cxnSpLocks noChangeShapeType="1"/>
            </p:cNvCxnSpPr>
            <p:nvPr/>
          </p:nvCxnSpPr>
          <p:spPr bwMode="gray">
            <a:xfrm flipH="1">
              <a:off x="559" y="1545"/>
              <a:ext cx="108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p:sp>
          <p:nvSpPr>
            <p:cNvPr id="19479" name="Text Box 23"/>
            <p:cNvSpPr txBox="1">
              <a:spLocks noChangeArrowheads="1"/>
            </p:cNvSpPr>
            <p:nvPr/>
          </p:nvSpPr>
          <p:spPr bwMode="gray">
            <a:xfrm>
              <a:off x="480" y="1296"/>
              <a:ext cx="1296"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en-US" sz="1600" b="1" dirty="0">
                  <a:latin typeface="Verdana" pitchFamily="34" charset="0"/>
                  <a:ea typeface="新細明體" charset="-120"/>
                </a:rPr>
                <a:t>在全球化浪潮下必有</a:t>
              </a:r>
              <a:endParaRPr lang="en-US" altLang="zh-TW" sz="1600" b="1" dirty="0">
                <a:latin typeface="Verdana" pitchFamily="34" charset="0"/>
                <a:ea typeface="新細明體" charset="-120"/>
              </a:endParaRPr>
            </a:p>
          </p:txBody>
        </p:sp>
      </p:grpSp>
    </p:spTree>
    <p:extLst>
      <p:ext uri="{BB962C8B-B14F-4D97-AF65-F5344CB8AC3E}">
        <p14:creationId xmlns:p14="http://schemas.microsoft.com/office/powerpoint/2010/main" val="2464382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022225" y="1693523"/>
            <a:ext cx="4782023" cy="1159799"/>
          </a:xfrm>
          <a:prstGeom prst="rect">
            <a:avLst/>
          </a:prstGeom>
        </p:spPr>
        <p:txBody>
          <a:bodyPr lIns="91425" tIns="91425" rIns="91425" bIns="91425" anchor="b" anchorCtr="0">
            <a:noAutofit/>
          </a:bodyPr>
          <a:lstStyle/>
          <a:p>
            <a:pPr lvl="0" rtl="0">
              <a:spcBef>
                <a:spcPts val="0"/>
              </a:spcBef>
              <a:buNone/>
            </a:pPr>
            <a:r>
              <a:rPr lang="zh-TW" altLang="en-US" dirty="0" smtClean="0"/>
              <a:t>自我認同</a:t>
            </a:r>
            <a:endParaRPr lang="en" dirty="0"/>
          </a:p>
        </p:txBody>
      </p:sp>
      <p:sp>
        <p:nvSpPr>
          <p:cNvPr id="101" name="Shape 101"/>
          <p:cNvSpPr txBox="1"/>
          <p:nvPr/>
        </p:nvSpPr>
        <p:spPr>
          <a:xfrm>
            <a:off x="1133975" y="2291150"/>
            <a:ext cx="543899" cy="562199"/>
          </a:xfrm>
          <a:prstGeom prst="rect">
            <a:avLst/>
          </a:prstGeom>
          <a:noFill/>
          <a:ln>
            <a:noFill/>
          </a:ln>
        </p:spPr>
        <p:txBody>
          <a:bodyPr lIns="91425" tIns="91425" rIns="91425" bIns="91425" anchor="ctr" anchorCtr="0">
            <a:noAutofit/>
          </a:bodyPr>
          <a:lstStyle/>
          <a:p>
            <a:pPr lvl="0" algn="ctr">
              <a:spcBef>
                <a:spcPts val="0"/>
              </a:spcBef>
              <a:buNone/>
            </a:pPr>
            <a:r>
              <a:rPr lang="zh-TW" altLang="en-US" sz="2400" dirty="0">
                <a:solidFill>
                  <a:schemeClr val="dk1"/>
                </a:solidFill>
                <a:latin typeface="Lora"/>
                <a:ea typeface="Lora"/>
                <a:cs typeface="Lora"/>
                <a:sym typeface="Lora"/>
              </a:rPr>
              <a:t>２</a:t>
            </a:r>
            <a:endParaRPr lang="en" sz="2400" dirty="0">
              <a:solidFill>
                <a:schemeClr val="dk1"/>
              </a:solidFill>
              <a:latin typeface="Lora"/>
              <a:ea typeface="Lora"/>
              <a:cs typeface="Lora"/>
              <a:sym typeface="Lora"/>
            </a:endParaRPr>
          </a:p>
        </p:txBody>
      </p:sp>
    </p:spTree>
    <p:extLst>
      <p:ext uri="{BB962C8B-B14F-4D97-AF65-F5344CB8AC3E}">
        <p14:creationId xmlns:p14="http://schemas.microsoft.com/office/powerpoint/2010/main" val="124469736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1146851" y="483518"/>
            <a:ext cx="6809700" cy="435599"/>
          </a:xfrm>
        </p:spPr>
        <p:txBody>
          <a:bodyPr/>
          <a:lstStyle/>
          <a:p>
            <a:r>
              <a:rPr lang="zh-TW" altLang="en-US" dirty="0" smtClean="0">
                <a:ea typeface="新細明體" charset="-120"/>
              </a:rPr>
              <a:t>文化價值</a:t>
            </a:r>
          </a:p>
        </p:txBody>
      </p:sp>
      <p:sp>
        <p:nvSpPr>
          <p:cNvPr id="5" name="文字方塊 4"/>
          <p:cNvSpPr txBox="1"/>
          <p:nvPr/>
        </p:nvSpPr>
        <p:spPr>
          <a:xfrm>
            <a:off x="1065214" y="1221581"/>
            <a:ext cx="5109091" cy="338554"/>
          </a:xfrm>
          <a:prstGeom prst="rect">
            <a:avLst/>
          </a:prstGeom>
          <a:solidFill>
            <a:schemeClr val="accent6">
              <a:lumMod val="20000"/>
              <a:lumOff val="80000"/>
            </a:schemeClr>
          </a:solid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zh-TW" sz="1600" dirty="0" smtClean="0">
                <a:ea typeface="新細明體" charset="-120"/>
              </a:rPr>
              <a:t>價值是指人類共同的信念，更往往是道德教條的核心。</a:t>
            </a:r>
            <a:endParaRPr lang="zh-TW" altLang="en-US" sz="1600" dirty="0" smtClean="0">
              <a:ea typeface="新細明體" charset="-120"/>
            </a:endParaRPr>
          </a:p>
        </p:txBody>
      </p:sp>
      <p:sp>
        <p:nvSpPr>
          <p:cNvPr id="6" name="文字方塊 5"/>
          <p:cNvSpPr txBox="1"/>
          <p:nvPr/>
        </p:nvSpPr>
        <p:spPr>
          <a:xfrm>
            <a:off x="1065214" y="1704975"/>
            <a:ext cx="6891337" cy="523220"/>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zh-TW" dirty="0" smtClean="0">
                <a:ea typeface="新細明體" charset="-120"/>
              </a:rPr>
              <a:t>文化價值是較為一般性的行為指標，但對個人、團體均有約束作用</a:t>
            </a:r>
            <a:r>
              <a:rPr lang="zh-TW" altLang="en-US" dirty="0" smtClean="0">
                <a:ea typeface="新細明體" charset="-120"/>
              </a:rPr>
              <a:t>，</a:t>
            </a:r>
            <a:r>
              <a:rPr lang="zh-TW" altLang="zh-TW" dirty="0" smtClean="0">
                <a:ea typeface="新細明體" charset="-120"/>
              </a:rPr>
              <a:t>成為社會規範，以維繫社會秩序</a:t>
            </a:r>
            <a:endParaRPr lang="zh-TW" altLang="en-US" dirty="0" smtClean="0">
              <a:ea typeface="新細明體" charset="-120"/>
            </a:endParaRPr>
          </a:p>
        </p:txBody>
      </p:sp>
      <p:sp>
        <p:nvSpPr>
          <p:cNvPr id="7" name="文字方塊 6"/>
          <p:cNvSpPr txBox="1"/>
          <p:nvPr/>
        </p:nvSpPr>
        <p:spPr>
          <a:xfrm>
            <a:off x="1065214" y="2356247"/>
            <a:ext cx="6891337" cy="307777"/>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zh-TW" dirty="0" smtClean="0">
                <a:ea typeface="新細明體" charset="-120"/>
              </a:rPr>
              <a:t>文化價值對於個人成長和人際關係都起了指導性作用，它給予個人成長的目標和指標。</a:t>
            </a:r>
            <a:endParaRPr lang="zh-TW" altLang="en-US" dirty="0" smtClean="0">
              <a:ea typeface="新細明體" charset="-120"/>
            </a:endParaRPr>
          </a:p>
        </p:txBody>
      </p:sp>
      <p:sp>
        <p:nvSpPr>
          <p:cNvPr id="8" name="文字方塊 7"/>
          <p:cNvSpPr txBox="1"/>
          <p:nvPr/>
        </p:nvSpPr>
        <p:spPr>
          <a:xfrm>
            <a:off x="1063625" y="3003948"/>
            <a:ext cx="2159566" cy="307777"/>
          </a:xfrm>
          <a:prstGeom prst="rect">
            <a:avLst/>
          </a:prstGeom>
          <a:solidFill>
            <a:schemeClr val="accent6">
              <a:lumMod val="20000"/>
              <a:lumOff val="80000"/>
            </a:schemeClr>
          </a:solid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zh-TW" dirty="0" smtClean="0">
                <a:ea typeface="新細明體" charset="-120"/>
              </a:rPr>
              <a:t>文化價值不等同傳統價值</a:t>
            </a:r>
            <a:endParaRPr lang="zh-TW" altLang="en-US" dirty="0" smtClean="0">
              <a:ea typeface="新細明體" charset="-120"/>
            </a:endParaRPr>
          </a:p>
        </p:txBody>
      </p:sp>
      <p:sp>
        <p:nvSpPr>
          <p:cNvPr id="14343" name="AutoShape 2" descr="關於「三從四德」成語故事- 每日頭條"/>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zh-TW" altLang="en-US" sz="1800">
              <a:ea typeface="新細明體" charset="-120"/>
            </a:endParaRPr>
          </a:p>
        </p:txBody>
      </p:sp>
      <p:pic>
        <p:nvPicPr>
          <p:cNvPr id="54276" name="Picture 4" descr="三从四德指哪三从和哪四德？新三从四德指什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305" y="2876045"/>
            <a:ext cx="27622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3311983" y="3003948"/>
            <a:ext cx="2698175" cy="181588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en-US" sz="2800" dirty="0">
                <a:latin typeface="標楷體" pitchFamily="65" charset="-120"/>
                <a:ea typeface="標楷體" pitchFamily="65" charset="-120"/>
              </a:rPr>
              <a:t>儒家的三從四德</a:t>
            </a:r>
            <a:endParaRPr lang="en-US" altLang="zh-TW" sz="2800" dirty="0">
              <a:latin typeface="標楷體" pitchFamily="65" charset="-120"/>
              <a:ea typeface="標楷體" pitchFamily="65" charset="-120"/>
            </a:endParaRPr>
          </a:p>
          <a:p>
            <a:pPr>
              <a:spcBef>
                <a:spcPct val="0"/>
              </a:spcBef>
              <a:buClrTx/>
              <a:buFontTx/>
              <a:buNone/>
            </a:pPr>
            <a:r>
              <a:rPr lang="zh-TW" altLang="en-US" sz="2800" dirty="0">
                <a:latin typeface="標楷體" pitchFamily="65" charset="-120"/>
                <a:ea typeface="標楷體" pitchFamily="65" charset="-120"/>
              </a:rPr>
              <a:t>在家從父</a:t>
            </a:r>
            <a:endParaRPr lang="en-US" altLang="zh-TW" sz="2800" dirty="0">
              <a:latin typeface="標楷體" pitchFamily="65" charset="-120"/>
              <a:ea typeface="標楷體" pitchFamily="65" charset="-120"/>
            </a:endParaRPr>
          </a:p>
          <a:p>
            <a:pPr>
              <a:spcBef>
                <a:spcPct val="0"/>
              </a:spcBef>
              <a:buClrTx/>
              <a:buFontTx/>
              <a:buNone/>
            </a:pPr>
            <a:r>
              <a:rPr lang="zh-TW" altLang="en-US" sz="2800" dirty="0">
                <a:latin typeface="標楷體" pitchFamily="65" charset="-120"/>
                <a:ea typeface="標楷體" pitchFamily="65" charset="-120"/>
              </a:rPr>
              <a:t>出嫁從夫</a:t>
            </a:r>
            <a:endParaRPr lang="en-US" altLang="zh-TW" sz="2800" dirty="0">
              <a:latin typeface="標楷體" pitchFamily="65" charset="-120"/>
              <a:ea typeface="標楷體" pitchFamily="65" charset="-120"/>
            </a:endParaRPr>
          </a:p>
          <a:p>
            <a:pPr>
              <a:spcBef>
                <a:spcPct val="0"/>
              </a:spcBef>
              <a:buClrTx/>
              <a:buFontTx/>
              <a:buNone/>
            </a:pPr>
            <a:r>
              <a:rPr lang="zh-TW" altLang="en-US" sz="2800" dirty="0">
                <a:latin typeface="標楷體" pitchFamily="65" charset="-120"/>
                <a:ea typeface="標楷體" pitchFamily="65" charset="-120"/>
              </a:rPr>
              <a:t>夫死從子</a:t>
            </a:r>
          </a:p>
        </p:txBody>
      </p:sp>
    </p:spTree>
    <p:extLst>
      <p:ext uri="{BB962C8B-B14F-4D97-AF65-F5344CB8AC3E}">
        <p14:creationId xmlns:p14="http://schemas.microsoft.com/office/powerpoint/2010/main" val="351188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4276"/>
                                        </p:tgtEl>
                                        <p:attrNameLst>
                                          <p:attrName>style.visibility</p:attrName>
                                        </p:attrNameLst>
                                      </p:cBhvr>
                                      <p:to>
                                        <p:strVal val="visible"/>
                                      </p:to>
                                    </p:set>
                                    <p:anim calcmode="lin" valueType="num">
                                      <p:cBhvr additive="base">
                                        <p:cTn id="37" dur="500" fill="hold"/>
                                        <p:tgtEl>
                                          <p:spTgt spid="54276"/>
                                        </p:tgtEl>
                                        <p:attrNameLst>
                                          <p:attrName>ppt_x</p:attrName>
                                        </p:attrNameLst>
                                      </p:cBhvr>
                                      <p:tavLst>
                                        <p:tav tm="0">
                                          <p:val>
                                            <p:strVal val="#ppt_x"/>
                                          </p:val>
                                        </p:tav>
                                        <p:tav tm="100000">
                                          <p:val>
                                            <p:strVal val="#ppt_x"/>
                                          </p:val>
                                        </p:tav>
                                      </p:tavLst>
                                    </p:anim>
                                    <p:anim calcmode="lin" valueType="num">
                                      <p:cBhvr additive="base">
                                        <p:cTn id="3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68313" y="195263"/>
            <a:ext cx="8229600" cy="422672"/>
          </a:xfrm>
        </p:spPr>
        <p:txBody>
          <a:bodyPr/>
          <a:lstStyle/>
          <a:p>
            <a:r>
              <a:rPr lang="zh-TW" altLang="en-US" dirty="0" smtClean="0">
                <a:ea typeface="新細明體" charset="-120"/>
              </a:rPr>
              <a:t>文化價值</a:t>
            </a:r>
          </a:p>
        </p:txBody>
      </p:sp>
      <p:sp>
        <p:nvSpPr>
          <p:cNvPr id="4" name="文字方塊 3"/>
          <p:cNvSpPr txBox="1"/>
          <p:nvPr/>
        </p:nvSpPr>
        <p:spPr>
          <a:xfrm>
            <a:off x="827089" y="1221582"/>
            <a:ext cx="6891337" cy="738664"/>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defRPr/>
            </a:pPr>
            <a:r>
              <a:rPr lang="zh-TW" altLang="zh-TW" dirty="0" smtClean="0">
                <a:ea typeface="新細明體" charset="-120"/>
              </a:rPr>
              <a:t>文化價值並非完全一致，當中有「價值共存」，甚至「價值衝突」的情況，也就是說容許社會的多元性，令個人有選擇的空間</a:t>
            </a:r>
            <a:endParaRPr lang="zh-TW" altLang="en-US" dirty="0" smtClean="0">
              <a:ea typeface="新細明體" charset="-120"/>
            </a:endParaRPr>
          </a:p>
        </p:txBody>
      </p:sp>
      <p:pic>
        <p:nvPicPr>
          <p:cNvPr id="55300" name="Picture 4" descr="婆媳：如果一定要住在一起该怎么计算媳妇的生活费？-看点快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1" y="2301478"/>
            <a:ext cx="3529013" cy="17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https://p9.pstatp.com/large/2eb900013369ffd54b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085975"/>
            <a:ext cx="3810000" cy="2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684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ppt_x"/>
                                          </p:val>
                                        </p:tav>
                                        <p:tav tm="100000">
                                          <p:val>
                                            <p:strVal val="#ppt_x"/>
                                          </p:val>
                                        </p:tav>
                                      </p:tavLst>
                                    </p:anim>
                                    <p:anim calcmode="lin" valueType="num">
                                      <p:cBhvr additive="base">
                                        <p:cTn id="8"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755576" y="627534"/>
            <a:ext cx="6809700" cy="435599"/>
          </a:xfrm>
        </p:spPr>
        <p:txBody>
          <a:bodyPr/>
          <a:lstStyle/>
          <a:p>
            <a:r>
              <a:rPr lang="zh-TW" altLang="en-US" dirty="0" smtClean="0">
                <a:ea typeface="新細明體" charset="-120"/>
              </a:rPr>
              <a:t>文化價值</a:t>
            </a:r>
          </a:p>
        </p:txBody>
      </p:sp>
      <p:sp>
        <p:nvSpPr>
          <p:cNvPr id="16387" name="文字方塊 3"/>
          <p:cNvSpPr txBox="1">
            <a:spLocks noChangeArrowheads="1"/>
          </p:cNvSpPr>
          <p:nvPr/>
        </p:nvSpPr>
        <p:spPr bwMode="auto">
          <a:xfrm>
            <a:off x="2627314" y="1208485"/>
            <a:ext cx="351891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zh-TW" sz="2000" b="1">
                <a:ea typeface="新細明體" charset="-120"/>
              </a:rPr>
              <a:t>找尋人生目標，找尋人生價值</a:t>
            </a:r>
            <a:endParaRPr lang="zh-TW" altLang="en-US" sz="2000" b="1">
              <a:ea typeface="新細明體" charset="-120"/>
            </a:endParaRPr>
          </a:p>
        </p:txBody>
      </p:sp>
      <p:sp>
        <p:nvSpPr>
          <p:cNvPr id="5" name="文字方塊 4"/>
          <p:cNvSpPr txBox="1">
            <a:spLocks noChangeArrowheads="1"/>
          </p:cNvSpPr>
          <p:nvPr/>
        </p:nvSpPr>
        <p:spPr bwMode="auto">
          <a:xfrm>
            <a:off x="931863" y="1762126"/>
            <a:ext cx="422423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150000"/>
              </a:lnSpc>
              <a:spcBef>
                <a:spcPct val="0"/>
              </a:spcBef>
              <a:buClrTx/>
              <a:buFont typeface="Arial" charset="0"/>
              <a:buAutoNum type="arabicPeriod"/>
            </a:pPr>
            <a:r>
              <a:rPr lang="zh-TW" altLang="zh-TW" sz="1800" dirty="0">
                <a:ea typeface="新細明體" charset="-120"/>
              </a:rPr>
              <a:t>思考自己所相信的文化</a:t>
            </a:r>
            <a:r>
              <a:rPr lang="zh-TW" altLang="zh-TW" sz="1800" dirty="0" smtClean="0">
                <a:ea typeface="新細明體" charset="-120"/>
              </a:rPr>
              <a:t>價值</a:t>
            </a:r>
            <a:r>
              <a:rPr lang="zh-TW" altLang="en-US" sz="1800" dirty="0">
                <a:ea typeface="新細明體" charset="-120"/>
              </a:rPr>
              <a:t>是什麼</a:t>
            </a:r>
            <a:r>
              <a:rPr lang="zh-TW" altLang="en-US" sz="1800" dirty="0" smtClean="0">
                <a:ea typeface="新細明體" charset="-120"/>
              </a:rPr>
              <a:t>？</a:t>
            </a:r>
            <a:endParaRPr lang="en-US" altLang="zh-TW" sz="1800" dirty="0">
              <a:ea typeface="新細明體" charset="-120"/>
            </a:endParaRPr>
          </a:p>
          <a:p>
            <a:pPr>
              <a:lnSpc>
                <a:spcPct val="150000"/>
              </a:lnSpc>
              <a:spcBef>
                <a:spcPct val="0"/>
              </a:spcBef>
              <a:buClrTx/>
              <a:buFont typeface="Arial" charset="0"/>
              <a:buAutoNum type="arabicPeriod"/>
            </a:pPr>
            <a:r>
              <a:rPr lang="zh-TW" altLang="zh-TW" sz="1800" dirty="0">
                <a:ea typeface="新細明體" charset="-120"/>
              </a:rPr>
              <a:t>追尋的目標能與文化價值一致</a:t>
            </a:r>
            <a:r>
              <a:rPr lang="zh-TW" altLang="en-US" sz="1800" dirty="0">
                <a:ea typeface="新細明體" charset="-120"/>
              </a:rPr>
              <a:t>？</a:t>
            </a:r>
            <a:endParaRPr lang="en-US" altLang="zh-TW" sz="1800" dirty="0">
              <a:ea typeface="新細明體" charset="-120"/>
            </a:endParaRPr>
          </a:p>
          <a:p>
            <a:pPr>
              <a:lnSpc>
                <a:spcPct val="150000"/>
              </a:lnSpc>
              <a:spcBef>
                <a:spcPct val="0"/>
              </a:spcBef>
              <a:buClrTx/>
              <a:buFont typeface="Arial" charset="0"/>
              <a:buAutoNum type="arabicPeriod"/>
            </a:pPr>
            <a:r>
              <a:rPr lang="zh-TW" altLang="en-US" sz="1800" dirty="0">
                <a:ea typeface="新細明體" charset="-120"/>
              </a:rPr>
              <a:t>我們</a:t>
            </a:r>
            <a:r>
              <a:rPr lang="zh-TW" altLang="zh-TW" sz="1800" dirty="0">
                <a:ea typeface="新細明體" charset="-120"/>
              </a:rPr>
              <a:t>的努力獲得社會認同</a:t>
            </a:r>
            <a:r>
              <a:rPr lang="zh-TW" altLang="en-US" sz="1800" dirty="0">
                <a:ea typeface="新細明體" charset="-120"/>
              </a:rPr>
              <a:t>？</a:t>
            </a:r>
          </a:p>
        </p:txBody>
      </p:sp>
      <p:pic>
        <p:nvPicPr>
          <p:cNvPr id="56322" name="Picture 2" descr="新生精神康復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931790"/>
            <a:ext cx="4244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645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2"/>
                                        </p:tgtEl>
                                        <p:attrNameLst>
                                          <p:attrName>style.visibility</p:attrName>
                                        </p:attrNameLst>
                                      </p:cBhvr>
                                      <p:to>
                                        <p:strVal val="visible"/>
                                      </p:to>
                                    </p:set>
                                    <p:anim calcmode="lin" valueType="num">
                                      <p:cBhvr additive="base">
                                        <p:cTn id="13" dur="500" fill="hold"/>
                                        <p:tgtEl>
                                          <p:spTgt spid="56322"/>
                                        </p:tgtEl>
                                        <p:attrNameLst>
                                          <p:attrName>ppt_x</p:attrName>
                                        </p:attrNameLst>
                                      </p:cBhvr>
                                      <p:tavLst>
                                        <p:tav tm="0">
                                          <p:val>
                                            <p:strVal val="#ppt_x"/>
                                          </p:val>
                                        </p:tav>
                                        <p:tav tm="100000">
                                          <p:val>
                                            <p:strVal val="#ppt_x"/>
                                          </p:val>
                                        </p:tav>
                                      </p:tavLst>
                                    </p:anim>
                                    <p:anim calcmode="lin" valueType="num">
                                      <p:cBhvr additive="base">
                                        <p:cTn id="14"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dirty="0" smtClean="0">
                <a:ea typeface="新細明體" charset="-120"/>
              </a:rPr>
              <a:t>個人文化身分認同</a:t>
            </a:r>
          </a:p>
        </p:txBody>
      </p:sp>
      <p:sp>
        <p:nvSpPr>
          <p:cNvPr id="3" name="文字方塊 2"/>
          <p:cNvSpPr txBox="1"/>
          <p:nvPr/>
        </p:nvSpPr>
        <p:spPr>
          <a:xfrm>
            <a:off x="1042988" y="1383507"/>
            <a:ext cx="7345362" cy="584775"/>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en-US" sz="1600" dirty="0" smtClean="0">
                <a:ea typeface="新細明體" charset="-120"/>
              </a:rPr>
              <a:t>文化認同（英語：</a:t>
            </a:r>
            <a:r>
              <a:rPr lang="en-US" altLang="zh-TW" sz="1600" dirty="0" smtClean="0">
                <a:ea typeface="新細明體" charset="-120"/>
              </a:rPr>
              <a:t>cultural </a:t>
            </a:r>
            <a:r>
              <a:rPr lang="en-US" altLang="zh-TW" sz="1600" dirty="0" err="1" smtClean="0">
                <a:ea typeface="新細明體" charset="-120"/>
              </a:rPr>
              <a:t>idenity</a:t>
            </a:r>
            <a:r>
              <a:rPr lang="zh-TW" altLang="en-US" sz="1600" dirty="0" smtClean="0">
                <a:ea typeface="新細明體" charset="-120"/>
              </a:rPr>
              <a:t>）是一個人對於自身屬於某個社會群體的認同感。</a:t>
            </a:r>
          </a:p>
        </p:txBody>
      </p:sp>
      <p:sp>
        <p:nvSpPr>
          <p:cNvPr id="4" name="文字方塊 3"/>
          <p:cNvSpPr txBox="1"/>
          <p:nvPr/>
        </p:nvSpPr>
        <p:spPr>
          <a:xfrm>
            <a:off x="1054150" y="2055604"/>
            <a:ext cx="7369174" cy="584775"/>
          </a:xfrm>
          <a:prstGeom prst="rect">
            <a:avLst/>
          </a:prstGeom>
          <a:solidFill>
            <a:schemeClr val="accent6">
              <a:lumMod val="20000"/>
              <a:lumOff val="80000"/>
            </a:schemeClr>
          </a:solid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zh-TW" altLang="en-US" sz="1600" dirty="0" smtClean="0">
                <a:ea typeface="新細明體" charset="-120"/>
              </a:rPr>
              <a:t>這種認同感的對象與</a:t>
            </a:r>
            <a:r>
              <a:rPr lang="zh-TW" altLang="en-US" sz="1600" dirty="0" smtClean="0">
                <a:solidFill>
                  <a:srgbClr val="D78D13"/>
                </a:solidFill>
                <a:ea typeface="新細明體" charset="-120"/>
              </a:rPr>
              <a:t>國籍、民族、宗教、社會階層、定居地方</a:t>
            </a:r>
            <a:r>
              <a:rPr lang="zh-TW" altLang="en-US" sz="1600" dirty="0" smtClean="0">
                <a:ea typeface="新細明體" charset="-120"/>
              </a:rPr>
              <a:t>或任何類型具有獨特文化的社會群體有關。</a:t>
            </a:r>
            <a:endParaRPr lang="en-US" altLang="zh-TW" sz="1600" dirty="0" smtClean="0">
              <a:ea typeface="新細明體" charset="-120"/>
            </a:endParaRPr>
          </a:p>
        </p:txBody>
      </p:sp>
      <p:sp>
        <p:nvSpPr>
          <p:cNvPr id="5" name="文字方塊 4"/>
          <p:cNvSpPr txBox="1">
            <a:spLocks noChangeArrowheads="1"/>
          </p:cNvSpPr>
          <p:nvPr/>
        </p:nvSpPr>
        <p:spPr bwMode="auto">
          <a:xfrm>
            <a:off x="2279650" y="2787253"/>
            <a:ext cx="4031873"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en-US" sz="2000">
                <a:ea typeface="新細明體" charset="-120"/>
              </a:rPr>
              <a:t>想一想你的自我文化認同是什麼？</a:t>
            </a:r>
          </a:p>
        </p:txBody>
      </p:sp>
      <p:sp>
        <p:nvSpPr>
          <p:cNvPr id="6" name="文字方塊 5"/>
          <p:cNvSpPr txBox="1">
            <a:spLocks noChangeArrowheads="1"/>
          </p:cNvSpPr>
          <p:nvPr/>
        </p:nvSpPr>
        <p:spPr bwMode="auto">
          <a:xfrm>
            <a:off x="1476376" y="3523060"/>
            <a:ext cx="6048375" cy="923330"/>
          </a:xfrm>
          <a:prstGeom prst="rect">
            <a:avLst/>
          </a:prstGeom>
          <a:solidFill>
            <a:srgbClr val="BDDE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150000"/>
              </a:lnSpc>
              <a:spcBef>
                <a:spcPct val="0"/>
              </a:spcBef>
              <a:buClrTx/>
              <a:buFontTx/>
              <a:buNone/>
            </a:pPr>
            <a:r>
              <a:rPr lang="zh-TW" altLang="en-US" sz="1800" dirty="0">
                <a:ea typeface="新細明體" charset="-120"/>
              </a:rPr>
              <a:t>段雅芳：越南人，台灣的新住</a:t>
            </a:r>
            <a:r>
              <a:rPr lang="zh-TW" altLang="en-US" sz="1800" dirty="0" smtClean="0">
                <a:ea typeface="新細明體" charset="-120"/>
              </a:rPr>
              <a:t>民，天主教，</a:t>
            </a:r>
            <a:r>
              <a:rPr lang="zh-TW" altLang="en-US" sz="1800" dirty="0">
                <a:ea typeface="新細明體" charset="-120"/>
              </a:rPr>
              <a:t>越南語老師，在台灣定居</a:t>
            </a:r>
          </a:p>
        </p:txBody>
      </p:sp>
    </p:spTree>
    <p:extLst>
      <p:ext uri="{BB962C8B-B14F-4D97-AF65-F5344CB8AC3E}">
        <p14:creationId xmlns:p14="http://schemas.microsoft.com/office/powerpoint/2010/main" val="194583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dirty="0" smtClean="0">
                <a:ea typeface="新細明體" charset="-120"/>
              </a:rPr>
              <a:t>個人文化身分認同</a:t>
            </a:r>
          </a:p>
        </p:txBody>
      </p:sp>
      <p:sp>
        <p:nvSpPr>
          <p:cNvPr id="4" name="文字方塊 3"/>
          <p:cNvSpPr txBox="1"/>
          <p:nvPr/>
        </p:nvSpPr>
        <p:spPr>
          <a:xfrm>
            <a:off x="1258888" y="2130029"/>
            <a:ext cx="6481762" cy="787267"/>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defRPr/>
            </a:pPr>
            <a:r>
              <a:rPr lang="zh-TW" altLang="zh-TW" sz="1600" dirty="0" smtClean="0">
                <a:ea typeface="新細明體" charset="-120"/>
              </a:rPr>
              <a:t>瞭解一個清楚的身份認同能夠</a:t>
            </a:r>
            <a:r>
              <a:rPr lang="zh-TW" altLang="zh-TW" sz="1600" dirty="0" smtClean="0">
                <a:solidFill>
                  <a:srgbClr val="FF0000"/>
                </a:solidFill>
                <a:ea typeface="新細明體" charset="-120"/>
              </a:rPr>
              <a:t>指引著個體去創造自己想要的生活</a:t>
            </a:r>
            <a:r>
              <a:rPr lang="zh-TW" altLang="zh-TW" sz="1600" dirty="0" smtClean="0">
                <a:ea typeface="新細明體" charset="-120"/>
              </a:rPr>
              <a:t>，進而</a:t>
            </a:r>
            <a:r>
              <a:rPr lang="zh-TW" altLang="zh-TW" sz="1600" dirty="0" smtClean="0">
                <a:solidFill>
                  <a:srgbClr val="206DDD"/>
                </a:solidFill>
                <a:ea typeface="新細明體" charset="-120"/>
              </a:rPr>
              <a:t>與自己社經地位相似的人</a:t>
            </a:r>
            <a:r>
              <a:rPr lang="zh-TW" altLang="zh-TW" sz="1600" dirty="0" smtClean="0">
                <a:solidFill>
                  <a:srgbClr val="FF0000"/>
                </a:solidFill>
                <a:ea typeface="新細明體" charset="-120"/>
              </a:rPr>
              <a:t>產生生活上的連結與互動</a:t>
            </a:r>
            <a:endParaRPr lang="zh-TW" altLang="en-US" sz="1600" dirty="0" smtClean="0">
              <a:solidFill>
                <a:srgbClr val="FF0000"/>
              </a:solidFill>
              <a:ea typeface="新細明體" charset="-120"/>
            </a:endParaRPr>
          </a:p>
        </p:txBody>
      </p:sp>
      <p:sp>
        <p:nvSpPr>
          <p:cNvPr id="5" name="文字方塊 4"/>
          <p:cNvSpPr txBox="1"/>
          <p:nvPr/>
        </p:nvSpPr>
        <p:spPr>
          <a:xfrm>
            <a:off x="1260475" y="3291830"/>
            <a:ext cx="6480175" cy="1156599"/>
          </a:xfrm>
          <a:prstGeom prst="rect">
            <a:avLst/>
          </a:prstGeom>
          <a:solidFill>
            <a:schemeClr val="accent6">
              <a:lumMod val="20000"/>
              <a:lumOff val="80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defRPr/>
            </a:pPr>
            <a:r>
              <a:rPr lang="zh-TW" altLang="zh-TW" sz="1600" dirty="0" smtClean="0">
                <a:ea typeface="新細明體" charset="-120"/>
              </a:rPr>
              <a:t>就跨文化溝通而言，個人的身份認同讓</a:t>
            </a:r>
            <a:r>
              <a:rPr lang="zh-TW" altLang="zh-TW" sz="1600" dirty="0" smtClean="0">
                <a:solidFill>
                  <a:srgbClr val="FF0000"/>
                </a:solidFill>
                <a:ea typeface="新細明體" charset="-120"/>
              </a:rPr>
              <a:t>我們更容易區辨自己與他人在社會上所扮演的角色</a:t>
            </a:r>
            <a:r>
              <a:rPr lang="zh-TW" altLang="zh-TW" sz="1600" dirty="0" smtClean="0">
                <a:ea typeface="新細明體" charset="-120"/>
              </a:rPr>
              <a:t>，同時</a:t>
            </a:r>
            <a:r>
              <a:rPr lang="zh-TW" altLang="zh-TW" sz="1600" dirty="0" smtClean="0">
                <a:solidFill>
                  <a:srgbClr val="FF0000"/>
                </a:solidFill>
                <a:ea typeface="新細明體" charset="-120"/>
              </a:rPr>
              <a:t>提供了一套與他人溝通互動所應遵守的準則</a:t>
            </a:r>
            <a:endParaRPr lang="zh-TW" altLang="en-US" sz="1600" dirty="0" smtClean="0">
              <a:solidFill>
                <a:srgbClr val="FF0000"/>
              </a:solidFill>
              <a:ea typeface="新細明體" charset="-120"/>
            </a:endParaRPr>
          </a:p>
        </p:txBody>
      </p:sp>
      <p:sp>
        <p:nvSpPr>
          <p:cNvPr id="18437" name="文字方塊 5"/>
          <p:cNvSpPr txBox="1">
            <a:spLocks noChangeArrowheads="1"/>
          </p:cNvSpPr>
          <p:nvPr/>
        </p:nvSpPr>
        <p:spPr bwMode="auto">
          <a:xfrm>
            <a:off x="2627313" y="1437085"/>
            <a:ext cx="326243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zh-TW" altLang="en-US" sz="2000">
                <a:ea typeface="新細明體" charset="-120"/>
              </a:rPr>
              <a:t>為何要了解自我文化認同？</a:t>
            </a:r>
          </a:p>
        </p:txBody>
      </p:sp>
    </p:spTree>
    <p:extLst>
      <p:ext uri="{BB962C8B-B14F-4D97-AF65-F5344CB8AC3E}">
        <p14:creationId xmlns:p14="http://schemas.microsoft.com/office/powerpoint/2010/main" val="329810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p:nvPr/>
        </p:nvSpPr>
        <p:spPr>
          <a:xfrm>
            <a:off x="5650" y="4163500"/>
            <a:ext cx="9144000" cy="979799"/>
          </a:xfrm>
          <a:prstGeom prst="rect">
            <a:avLst/>
          </a:prstGeom>
          <a:solidFill>
            <a:srgbClr val="FFCD00"/>
          </a:solidFill>
          <a:ln>
            <a:noFill/>
          </a:ln>
        </p:spPr>
        <p:txBody>
          <a:bodyPr lIns="91425" tIns="91425" rIns="91425" bIns="91425" anchor="ctr" anchorCtr="0">
            <a:noAutofit/>
          </a:bodyPr>
          <a:lstStyle/>
          <a:p>
            <a:pPr lvl="0">
              <a:spcBef>
                <a:spcPts val="0"/>
              </a:spcBef>
              <a:buNone/>
            </a:pPr>
            <a:endParaRPr/>
          </a:p>
        </p:txBody>
      </p:sp>
      <p:grpSp>
        <p:nvGrpSpPr>
          <p:cNvPr id="77" name="Shape 77"/>
          <p:cNvGrpSpPr/>
          <p:nvPr/>
        </p:nvGrpSpPr>
        <p:grpSpPr>
          <a:xfrm>
            <a:off x="916458" y="1019750"/>
            <a:ext cx="214624" cy="214624"/>
            <a:chOff x="2594050" y="1631825"/>
            <a:chExt cx="439625" cy="439625"/>
          </a:xfrm>
        </p:grpSpPr>
        <p:sp>
          <p:nvSpPr>
            <p:cNvPr id="78"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標題 1"/>
          <p:cNvSpPr>
            <a:spLocks noGrp="1"/>
          </p:cNvSpPr>
          <p:nvPr>
            <p:ph type="title"/>
          </p:nvPr>
        </p:nvSpPr>
        <p:spPr/>
        <p:txBody>
          <a:bodyPr/>
          <a:lstStyle/>
          <a:p>
            <a:r>
              <a:rPr lang="zh-TW" altLang="en-US" dirty="0"/>
              <a:t>關於我</a:t>
            </a:r>
          </a:p>
        </p:txBody>
      </p:sp>
      <p:pic>
        <p:nvPicPr>
          <p:cNvPr id="14" name="Picture 2" descr="D:\photo\雅芳\S__106086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352" y="627534"/>
            <a:ext cx="2986606" cy="388184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55576" y="1707654"/>
            <a:ext cx="3419872" cy="1705082"/>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sz="1800" dirty="0">
                <a:solidFill>
                  <a:schemeClr val="tx1"/>
                </a:solidFill>
              </a:rPr>
              <a:t>我是越南人。</a:t>
            </a:r>
            <a:endParaRPr lang="en-US" altLang="zh-TW" sz="1800" dirty="0">
              <a:solidFill>
                <a:schemeClr val="tx1"/>
              </a:solidFill>
            </a:endParaRPr>
          </a:p>
          <a:p>
            <a:pPr marL="285750" indent="-285750">
              <a:lnSpc>
                <a:spcPct val="150000"/>
              </a:lnSpc>
              <a:buFont typeface="Arial" panose="020B0604020202020204" pitchFamily="34" charset="0"/>
              <a:buChar char="•"/>
            </a:pPr>
            <a:r>
              <a:rPr lang="zh-TW" altLang="en-US" sz="1800" dirty="0">
                <a:solidFill>
                  <a:schemeClr val="tx1"/>
                </a:solidFill>
              </a:rPr>
              <a:t>越南胡志明市國家大學畢業</a:t>
            </a:r>
            <a:endParaRPr lang="en-US" altLang="zh-TW" sz="1800" dirty="0">
              <a:solidFill>
                <a:schemeClr val="tx1"/>
              </a:solidFill>
            </a:endParaRPr>
          </a:p>
          <a:p>
            <a:pPr marL="285750" indent="-285750">
              <a:lnSpc>
                <a:spcPct val="150000"/>
              </a:lnSpc>
              <a:buFont typeface="Arial" panose="020B0604020202020204" pitchFamily="34" charset="0"/>
              <a:buChar char="•"/>
            </a:pPr>
            <a:r>
              <a:rPr lang="zh-TW" altLang="en-US" sz="1800" dirty="0">
                <a:solidFill>
                  <a:schemeClr val="tx1"/>
                </a:solidFill>
              </a:rPr>
              <a:t>台灣元智大學碩士畢業</a:t>
            </a:r>
            <a:endParaRPr lang="en-US" altLang="zh-TW" sz="1800" dirty="0">
              <a:solidFill>
                <a:schemeClr val="tx1"/>
              </a:solidFill>
            </a:endParaRPr>
          </a:p>
          <a:p>
            <a:pPr marL="285750" indent="-285750">
              <a:lnSpc>
                <a:spcPct val="150000"/>
              </a:lnSpc>
              <a:buFont typeface="Arial" panose="020B0604020202020204" pitchFamily="34" charset="0"/>
              <a:buChar char="•"/>
            </a:pPr>
            <a:r>
              <a:rPr lang="zh-TW" altLang="en-US" sz="1800" dirty="0">
                <a:solidFill>
                  <a:schemeClr val="tx1"/>
                </a:solidFill>
              </a:rPr>
              <a:t>國立清華大學博士班</a:t>
            </a:r>
            <a:endParaRPr lang="en-US" altLang="zh-TW" sz="1800"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771550"/>
            <a:ext cx="6809700" cy="435599"/>
          </a:xfrm>
        </p:spPr>
        <p:txBody>
          <a:bodyPr/>
          <a:lstStyle/>
          <a:p>
            <a:r>
              <a:rPr lang="zh-TW" altLang="en-US" dirty="0"/>
              <a:t>認識自己：我想要成為老師</a:t>
            </a:r>
          </a:p>
        </p:txBody>
      </p:sp>
      <p:pic>
        <p:nvPicPr>
          <p:cNvPr id="21506" name="Picture 2" descr="C:\Users\User\Desktop\段雅芳\教學工作\上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9929" y="1326382"/>
            <a:ext cx="5376400" cy="302286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13899" y="2837812"/>
            <a:ext cx="2743201" cy="1061829"/>
          </a:xfrm>
          <a:prstGeom prst="rect">
            <a:avLst/>
          </a:prstGeom>
          <a:noFill/>
        </p:spPr>
        <p:txBody>
          <a:bodyPr wrap="square" rtlCol="0">
            <a:spAutoFit/>
          </a:bodyPr>
          <a:lstStyle/>
          <a:p>
            <a:pPr>
              <a:lnSpc>
                <a:spcPct val="150000"/>
              </a:lnSpc>
            </a:pPr>
            <a:r>
              <a:rPr lang="zh-TW" altLang="en-US" b="1" dirty="0" smtClean="0">
                <a:solidFill>
                  <a:srgbClr val="FF0000"/>
                </a:solidFill>
              </a:rPr>
              <a:t>教書讓我找回自己的自信</a:t>
            </a:r>
            <a:endParaRPr lang="en-US" altLang="zh-TW" b="1" dirty="0" smtClean="0">
              <a:solidFill>
                <a:srgbClr val="FF0000"/>
              </a:solidFill>
            </a:endParaRPr>
          </a:p>
          <a:p>
            <a:pPr>
              <a:lnSpc>
                <a:spcPct val="150000"/>
              </a:lnSpc>
            </a:pPr>
            <a:r>
              <a:rPr lang="zh-TW" altLang="en-US" b="1" dirty="0" smtClean="0">
                <a:solidFill>
                  <a:srgbClr val="FF0000"/>
                </a:solidFill>
              </a:rPr>
              <a:t>互相交流</a:t>
            </a:r>
            <a:endParaRPr lang="en-US" altLang="zh-TW" b="1" dirty="0" smtClean="0">
              <a:solidFill>
                <a:srgbClr val="FF0000"/>
              </a:solidFill>
            </a:endParaRPr>
          </a:p>
          <a:p>
            <a:pPr>
              <a:lnSpc>
                <a:spcPct val="150000"/>
              </a:lnSpc>
            </a:pPr>
            <a:r>
              <a:rPr lang="zh-TW" altLang="en-US" b="1" dirty="0">
                <a:solidFill>
                  <a:srgbClr val="FF0000"/>
                </a:solidFill>
              </a:rPr>
              <a:t>互相學習</a:t>
            </a:r>
            <a:endParaRPr lang="en-US" altLang="zh-TW" b="1" dirty="0" smtClean="0">
              <a:solidFill>
                <a:srgbClr val="FF0000"/>
              </a:solidFill>
            </a:endParaRPr>
          </a:p>
        </p:txBody>
      </p:sp>
    </p:spTree>
    <p:extLst>
      <p:ext uri="{BB962C8B-B14F-4D97-AF65-F5344CB8AC3E}">
        <p14:creationId xmlns:p14="http://schemas.microsoft.com/office/powerpoint/2010/main" val="288434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411510"/>
            <a:ext cx="6809700" cy="435599"/>
          </a:xfrm>
        </p:spPr>
        <p:txBody>
          <a:bodyPr/>
          <a:lstStyle/>
          <a:p>
            <a:r>
              <a:rPr lang="zh-TW" altLang="en-US" dirty="0"/>
              <a:t>每天不斷努力完成每個任務</a:t>
            </a:r>
          </a:p>
        </p:txBody>
      </p:sp>
      <p:pic>
        <p:nvPicPr>
          <p:cNvPr id="22530" name="Picture 2" descr="C:\Users\User\Desktop\段雅芳\教學工作\介紹越南美食.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26" y="2354239"/>
            <a:ext cx="3334601" cy="1875713"/>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User\Desktop\段雅芳\教學工作\介紹越南咖啡.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292" y="1084998"/>
            <a:ext cx="5140655" cy="289161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906973" y="4261449"/>
            <a:ext cx="3570208" cy="461665"/>
          </a:xfrm>
          <a:prstGeom prst="rect">
            <a:avLst/>
          </a:prstGeom>
          <a:noFill/>
        </p:spPr>
        <p:txBody>
          <a:bodyPr wrap="none" rtlCol="0">
            <a:spAutoFit/>
          </a:bodyPr>
          <a:lstStyle/>
          <a:p>
            <a:r>
              <a:rPr lang="zh-TW" altLang="en-US" sz="2400" b="1" dirty="0" smtClean="0">
                <a:solidFill>
                  <a:srgbClr val="0F591B"/>
                </a:solidFill>
              </a:rPr>
              <a:t>給台灣朋友分享越南文化</a:t>
            </a:r>
            <a:endParaRPr lang="zh-TW" altLang="en-US" sz="2400" b="1" dirty="0">
              <a:solidFill>
                <a:srgbClr val="0F591B"/>
              </a:solidFill>
            </a:endParaRPr>
          </a:p>
        </p:txBody>
      </p:sp>
    </p:spTree>
    <p:extLst>
      <p:ext uri="{BB962C8B-B14F-4D97-AF65-F5344CB8AC3E}">
        <p14:creationId xmlns:p14="http://schemas.microsoft.com/office/powerpoint/2010/main" val="3445752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帶給小孩正面能量</a:t>
            </a:r>
            <a:endParaRPr lang="zh-TW" altLang="en-US" dirty="0"/>
          </a:p>
        </p:txBody>
      </p:sp>
      <p:pic>
        <p:nvPicPr>
          <p:cNvPr id="4" name="Picture 2" descr="D:\photo\雅芳\D6C80849-1AB9-4CF0-AA56-9BDE8EBAB46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699542"/>
            <a:ext cx="2824600" cy="390599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354055" y="1779662"/>
            <a:ext cx="4450000" cy="2345963"/>
          </a:xfrm>
          <a:prstGeom prst="rect">
            <a:avLst/>
          </a:prstGeom>
          <a:noFill/>
        </p:spPr>
        <p:txBody>
          <a:bodyPr wrap="square" rtlCol="0">
            <a:spAutoFit/>
          </a:bodyPr>
          <a:lstStyle/>
          <a:p>
            <a:pPr>
              <a:lnSpc>
                <a:spcPct val="150000"/>
              </a:lnSpc>
            </a:pPr>
            <a:r>
              <a:rPr lang="zh-TW" altLang="en-US" sz="2000" dirty="0" smtClean="0">
                <a:solidFill>
                  <a:srgbClr val="0F591B"/>
                </a:solidFill>
              </a:rPr>
              <a:t>建立多元文化的家庭</a:t>
            </a:r>
            <a:endParaRPr lang="en-US" altLang="zh-TW" sz="2000" dirty="0" smtClean="0">
              <a:solidFill>
                <a:srgbClr val="0F591B"/>
              </a:solidFill>
            </a:endParaRPr>
          </a:p>
          <a:p>
            <a:pPr marL="457200" indent="-457200">
              <a:lnSpc>
                <a:spcPct val="150000"/>
              </a:lnSpc>
              <a:buFont typeface="+mj-lt"/>
              <a:buAutoNum type="arabicPeriod"/>
            </a:pPr>
            <a:r>
              <a:rPr lang="zh-TW" altLang="zh-TW" sz="2000" dirty="0"/>
              <a:t>母語</a:t>
            </a:r>
            <a:r>
              <a:rPr lang="zh-TW" altLang="en-US" sz="2000" dirty="0"/>
              <a:t>和文化</a:t>
            </a:r>
            <a:r>
              <a:rPr lang="zh-TW" altLang="zh-TW" sz="2000" dirty="0"/>
              <a:t>是母親傳承給兒女最寶貴的財產</a:t>
            </a:r>
            <a:r>
              <a:rPr lang="zh-TW" altLang="en-US" sz="2000" dirty="0"/>
              <a:t>。</a:t>
            </a:r>
          </a:p>
          <a:p>
            <a:pPr marL="457200" indent="-457200">
              <a:lnSpc>
                <a:spcPct val="150000"/>
              </a:lnSpc>
              <a:buFont typeface="+mj-lt"/>
              <a:buAutoNum type="arabicPeriod"/>
            </a:pPr>
            <a:r>
              <a:rPr lang="zh-TW" altLang="zh-TW" sz="2000" dirty="0"/>
              <a:t>媽媽的自我認同迷失了，等於多元文化家庭也沒有了</a:t>
            </a:r>
            <a:r>
              <a:rPr lang="zh-TW" altLang="en-US" sz="2000" dirty="0" smtClean="0"/>
              <a:t>。</a:t>
            </a:r>
            <a:endParaRPr lang="zh-TW" altLang="en-US" sz="2000" dirty="0"/>
          </a:p>
        </p:txBody>
      </p:sp>
    </p:spTree>
    <p:extLst>
      <p:ext uri="{BB962C8B-B14F-4D97-AF65-F5344CB8AC3E}">
        <p14:creationId xmlns:p14="http://schemas.microsoft.com/office/powerpoint/2010/main" val="21753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022225" y="1693523"/>
            <a:ext cx="4782023" cy="1159799"/>
          </a:xfrm>
          <a:prstGeom prst="rect">
            <a:avLst/>
          </a:prstGeom>
        </p:spPr>
        <p:txBody>
          <a:bodyPr lIns="91425" tIns="91425" rIns="91425" bIns="91425" anchor="b" anchorCtr="0">
            <a:noAutofit/>
          </a:bodyPr>
          <a:lstStyle/>
          <a:p>
            <a:pPr lvl="0" rtl="0">
              <a:spcBef>
                <a:spcPts val="0"/>
              </a:spcBef>
              <a:buNone/>
            </a:pPr>
            <a:r>
              <a:rPr lang="zh-TW" altLang="en-US" sz="2400" dirty="0" smtClean="0"/>
              <a:t>不同文化的溝通：父母之間的溝通</a:t>
            </a:r>
            <a:endParaRPr lang="en" sz="2400" dirty="0"/>
          </a:p>
        </p:txBody>
      </p:sp>
      <p:sp>
        <p:nvSpPr>
          <p:cNvPr id="101" name="Shape 101"/>
          <p:cNvSpPr txBox="1"/>
          <p:nvPr/>
        </p:nvSpPr>
        <p:spPr>
          <a:xfrm>
            <a:off x="1133975" y="2291150"/>
            <a:ext cx="543899" cy="562199"/>
          </a:xfrm>
          <a:prstGeom prst="rect">
            <a:avLst/>
          </a:prstGeom>
          <a:noFill/>
          <a:ln>
            <a:noFill/>
          </a:ln>
        </p:spPr>
        <p:txBody>
          <a:bodyPr lIns="91425" tIns="91425" rIns="91425" bIns="91425" anchor="ctr" anchorCtr="0">
            <a:noAutofit/>
          </a:bodyPr>
          <a:lstStyle/>
          <a:p>
            <a:pPr lvl="0" algn="ctr">
              <a:spcBef>
                <a:spcPts val="0"/>
              </a:spcBef>
              <a:buNone/>
            </a:pPr>
            <a:r>
              <a:rPr lang="zh-TW" altLang="en-US" sz="2400" dirty="0">
                <a:solidFill>
                  <a:schemeClr val="dk1"/>
                </a:solidFill>
                <a:latin typeface="Lora"/>
                <a:ea typeface="Lora"/>
                <a:cs typeface="Lora"/>
                <a:sym typeface="Lora"/>
              </a:rPr>
              <a:t>３</a:t>
            </a:r>
            <a:endParaRPr lang="en" sz="2400" dirty="0">
              <a:solidFill>
                <a:schemeClr val="dk1"/>
              </a:solidFill>
              <a:latin typeface="Lora"/>
              <a:ea typeface="Lora"/>
              <a:cs typeface="Lora"/>
              <a:sym typeface="Lora"/>
            </a:endParaRPr>
          </a:p>
        </p:txBody>
      </p:sp>
    </p:spTree>
    <p:extLst>
      <p:ext uri="{BB962C8B-B14F-4D97-AF65-F5344CB8AC3E}">
        <p14:creationId xmlns:p14="http://schemas.microsoft.com/office/powerpoint/2010/main" val="3263785450"/>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11560" y="2283718"/>
            <a:ext cx="7560839" cy="1661993"/>
          </a:xfrm>
          <a:prstGeom prst="rect">
            <a:avLst/>
          </a:prstGeom>
          <a:noFill/>
        </p:spPr>
        <p:txBody>
          <a:bodyPr wrap="square" rtlCol="0">
            <a:spAutoFit/>
          </a:bodyPr>
          <a:lstStyle/>
          <a:p>
            <a:pPr>
              <a:lnSpc>
                <a:spcPct val="150000"/>
              </a:lnSpc>
            </a:pPr>
            <a:r>
              <a:rPr lang="zh-TW" altLang="zh-TW" sz="1800" dirty="0" smtClean="0">
                <a:solidFill>
                  <a:srgbClr val="0F591B"/>
                </a:solidFill>
              </a:rPr>
              <a:t>多元</a:t>
            </a:r>
            <a:r>
              <a:rPr lang="zh-TW" altLang="zh-TW" sz="1800" dirty="0">
                <a:solidFill>
                  <a:srgbClr val="0F591B"/>
                </a:solidFill>
              </a:rPr>
              <a:t>指的是尊重差異，讓各種不同的聲音、看法與價值觀得以展現。文化意涵廣泛，包括具有不同的世界觀、操持不同的語言以及擁有不同的生活風格等代表著不同的文化。 </a:t>
            </a:r>
            <a:endParaRPr lang="en-US" altLang="zh-TW" sz="1800" dirty="0" smtClean="0">
              <a:solidFill>
                <a:srgbClr val="0F591B"/>
              </a:solidFill>
            </a:endParaRPr>
          </a:p>
          <a:p>
            <a:pPr>
              <a:lnSpc>
                <a:spcPct val="150000"/>
              </a:lnSpc>
            </a:pPr>
            <a:r>
              <a:rPr lang="zh-TW" altLang="en-US" dirty="0" smtClean="0">
                <a:solidFill>
                  <a:srgbClr val="0F591B"/>
                </a:solidFill>
              </a:rPr>
              <a:t>（</a:t>
            </a:r>
            <a:r>
              <a:rPr lang="zh-TW" altLang="zh-TW" dirty="0" smtClean="0">
                <a:solidFill>
                  <a:srgbClr val="0F591B"/>
                </a:solidFill>
              </a:rPr>
              <a:t>洪</a:t>
            </a:r>
            <a:r>
              <a:rPr lang="zh-TW" altLang="zh-TW" dirty="0">
                <a:solidFill>
                  <a:srgbClr val="0F591B"/>
                </a:solidFill>
              </a:rPr>
              <a:t>泉湖等著《台灣的多元文化》，台北：五南圖書出版股份有限公司，</a:t>
            </a:r>
            <a:r>
              <a:rPr lang="en-US" altLang="zh-TW" dirty="0">
                <a:solidFill>
                  <a:srgbClr val="0F591B"/>
                </a:solidFill>
              </a:rPr>
              <a:t>2005</a:t>
            </a:r>
            <a:r>
              <a:rPr lang="zh-TW" altLang="zh-TW" dirty="0">
                <a:solidFill>
                  <a:srgbClr val="0F591B"/>
                </a:solidFill>
              </a:rPr>
              <a:t>年，頁</a:t>
            </a:r>
            <a:r>
              <a:rPr lang="en-US" altLang="zh-TW" dirty="0">
                <a:solidFill>
                  <a:srgbClr val="0F591B"/>
                </a:solidFill>
              </a:rPr>
              <a:t>7</a:t>
            </a:r>
            <a:r>
              <a:rPr lang="zh-TW" altLang="zh-TW" dirty="0" smtClean="0">
                <a:solidFill>
                  <a:srgbClr val="0F591B"/>
                </a:solidFill>
              </a:rPr>
              <a:t>。</a:t>
            </a:r>
            <a:r>
              <a:rPr lang="zh-TW" altLang="en-US" dirty="0" smtClean="0">
                <a:solidFill>
                  <a:srgbClr val="0F591B"/>
                </a:solidFill>
              </a:rPr>
              <a:t>）</a:t>
            </a:r>
            <a:endParaRPr lang="zh-TW" altLang="zh-TW" dirty="0">
              <a:solidFill>
                <a:srgbClr val="0F591B"/>
              </a:solidFill>
            </a:endParaRPr>
          </a:p>
        </p:txBody>
      </p:sp>
      <p:sp>
        <p:nvSpPr>
          <p:cNvPr id="6" name="文字方塊 5"/>
          <p:cNvSpPr txBox="1"/>
          <p:nvPr/>
        </p:nvSpPr>
        <p:spPr>
          <a:xfrm>
            <a:off x="639019" y="339502"/>
            <a:ext cx="6984776" cy="1384995"/>
          </a:xfrm>
          <a:prstGeom prst="rect">
            <a:avLst/>
          </a:prstGeom>
          <a:noFill/>
        </p:spPr>
        <p:txBody>
          <a:bodyPr wrap="square" rtlCol="0">
            <a:spAutoFit/>
          </a:bodyPr>
          <a:lstStyle/>
          <a:p>
            <a:pPr algn="ctr">
              <a:lnSpc>
                <a:spcPct val="150000"/>
              </a:lnSpc>
            </a:pPr>
            <a:r>
              <a:rPr lang="zh-TW" altLang="zh-TW" sz="2800" b="1" dirty="0">
                <a:solidFill>
                  <a:srgbClr val="0F591B"/>
                </a:solidFill>
              </a:rPr>
              <a:t>文化只有差異</a:t>
            </a:r>
            <a:r>
              <a:rPr lang="zh-TW" altLang="zh-TW" sz="2800" b="1" dirty="0" smtClean="0">
                <a:solidFill>
                  <a:srgbClr val="0F591B"/>
                </a:solidFill>
              </a:rPr>
              <a:t>，</a:t>
            </a:r>
            <a:endParaRPr lang="en-US" altLang="zh-TW" sz="2800" b="1" dirty="0" smtClean="0">
              <a:solidFill>
                <a:srgbClr val="0F591B"/>
              </a:solidFill>
            </a:endParaRPr>
          </a:p>
          <a:p>
            <a:pPr algn="ctr">
              <a:lnSpc>
                <a:spcPct val="150000"/>
              </a:lnSpc>
            </a:pPr>
            <a:r>
              <a:rPr lang="zh-TW" altLang="zh-TW" sz="2800" b="1" dirty="0" smtClean="0">
                <a:solidFill>
                  <a:srgbClr val="0F591B"/>
                </a:solidFill>
              </a:rPr>
              <a:t>沒有</a:t>
            </a:r>
            <a:r>
              <a:rPr lang="zh-TW" altLang="zh-TW" sz="2800" b="1" dirty="0">
                <a:solidFill>
                  <a:srgbClr val="0F591B"/>
                </a:solidFill>
              </a:rPr>
              <a:t>高低優劣之分！</a:t>
            </a:r>
            <a:endParaRPr lang="zh-TW" altLang="en-US" sz="2800" b="1" dirty="0">
              <a:solidFill>
                <a:srgbClr val="0F591B"/>
              </a:solidFill>
            </a:endParaRPr>
          </a:p>
        </p:txBody>
      </p:sp>
    </p:spTree>
    <p:extLst>
      <p:ext uri="{BB962C8B-B14F-4D97-AF65-F5344CB8AC3E}">
        <p14:creationId xmlns:p14="http://schemas.microsoft.com/office/powerpoint/2010/main" val="313690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54131" y="529104"/>
            <a:ext cx="7776864" cy="523220"/>
          </a:xfrm>
          <a:prstGeom prst="rect">
            <a:avLst/>
          </a:prstGeom>
          <a:noFill/>
        </p:spPr>
        <p:txBody>
          <a:bodyPr wrap="square" rtlCol="0">
            <a:spAutoFit/>
          </a:bodyPr>
          <a:lstStyle/>
          <a:p>
            <a:r>
              <a:rPr lang="zh-TW" altLang="en-US" sz="2800" b="1" dirty="0" smtClean="0">
                <a:solidFill>
                  <a:srgbClr val="0F591B"/>
                </a:solidFill>
              </a:rPr>
              <a:t>在多元文化家庭，要如何解決文化衝突？</a:t>
            </a:r>
            <a:endParaRPr lang="zh-TW" altLang="en-US" sz="2800" b="1" dirty="0">
              <a:solidFill>
                <a:srgbClr val="0F591B"/>
              </a:solidFill>
            </a:endParaRPr>
          </a:p>
        </p:txBody>
      </p:sp>
      <p:sp>
        <p:nvSpPr>
          <p:cNvPr id="5" name="文字方塊 4"/>
          <p:cNvSpPr txBox="1"/>
          <p:nvPr/>
        </p:nvSpPr>
        <p:spPr>
          <a:xfrm>
            <a:off x="821376" y="1203598"/>
            <a:ext cx="6637151" cy="1200329"/>
          </a:xfrm>
          <a:prstGeom prst="rect">
            <a:avLst/>
          </a:prstGeom>
          <a:noFill/>
        </p:spPr>
        <p:txBody>
          <a:bodyPr wrap="square" rtlCol="0">
            <a:spAutoFit/>
          </a:bodyPr>
          <a:lstStyle/>
          <a:p>
            <a:pPr marL="342900" indent="-342900">
              <a:lnSpc>
                <a:spcPct val="150000"/>
              </a:lnSpc>
              <a:buFont typeface="+mj-lt"/>
              <a:buAutoNum type="arabicPeriod"/>
            </a:pPr>
            <a:r>
              <a:rPr lang="zh-TW" altLang="zh-TW" sz="2400" dirty="0">
                <a:solidFill>
                  <a:srgbClr val="FF0000"/>
                </a:solidFill>
              </a:rPr>
              <a:t>肯認</a:t>
            </a:r>
            <a:r>
              <a:rPr lang="zh-TW" altLang="zh-TW" sz="2400" dirty="0">
                <a:solidFill>
                  <a:srgbClr val="0F591B"/>
                </a:solidFill>
              </a:rPr>
              <a:t>各差異文化的</a:t>
            </a:r>
            <a:r>
              <a:rPr lang="zh-TW" altLang="zh-TW" sz="2400" dirty="0" smtClean="0">
                <a:solidFill>
                  <a:srgbClr val="0F591B"/>
                </a:solidFill>
              </a:rPr>
              <a:t>價值</a:t>
            </a:r>
            <a:r>
              <a:rPr lang="zh-TW" altLang="en-US" sz="2400" dirty="0" smtClean="0">
                <a:solidFill>
                  <a:srgbClr val="0F591B"/>
                </a:solidFill>
              </a:rPr>
              <a:t>。</a:t>
            </a:r>
            <a:endParaRPr lang="en-US" altLang="zh-TW" sz="2400" dirty="0" smtClean="0">
              <a:solidFill>
                <a:srgbClr val="0F591B"/>
              </a:solidFill>
            </a:endParaRPr>
          </a:p>
          <a:p>
            <a:pPr>
              <a:lnSpc>
                <a:spcPct val="150000"/>
              </a:lnSpc>
            </a:pPr>
            <a:r>
              <a:rPr lang="zh-TW" altLang="en-US" sz="2400" dirty="0" smtClean="0">
                <a:solidFill>
                  <a:srgbClr val="0F591B"/>
                </a:solidFill>
              </a:rPr>
              <a:t>沒有我們、你們之分，因為我和你是一家人</a:t>
            </a:r>
            <a:endParaRPr lang="zh-TW" altLang="en-US" sz="2400" dirty="0">
              <a:solidFill>
                <a:srgbClr val="0F591B"/>
              </a:solidFill>
            </a:endParaRPr>
          </a:p>
        </p:txBody>
      </p:sp>
      <p:pic>
        <p:nvPicPr>
          <p:cNvPr id="7" name="Picture 2" descr="C:\Users\User\Downloads\c1400056b21ecdd52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787774"/>
            <a:ext cx="4085113" cy="207073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ownloads\1382216118-35081925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563" y="2801867"/>
            <a:ext cx="4089969" cy="205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circle(in)">
                                      <p:cBhvr>
                                        <p:cTn id="18"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043608" y="771550"/>
            <a:ext cx="7164675" cy="738664"/>
          </a:xfrm>
          <a:prstGeom prst="rect">
            <a:avLst/>
          </a:prstGeom>
          <a:noFill/>
        </p:spPr>
        <p:txBody>
          <a:bodyPr wrap="square" rtlCol="0">
            <a:spAutoFit/>
          </a:bodyPr>
          <a:lstStyle/>
          <a:p>
            <a:pPr marL="514350" indent="-514350">
              <a:lnSpc>
                <a:spcPct val="150000"/>
              </a:lnSpc>
              <a:buFont typeface="+mj-lt"/>
              <a:buAutoNum type="arabicPeriod" startAt="2"/>
            </a:pPr>
            <a:r>
              <a:rPr lang="zh-TW" altLang="zh-TW" sz="2800" dirty="0">
                <a:solidFill>
                  <a:srgbClr val="FF0000"/>
                </a:solidFill>
              </a:rPr>
              <a:t>尊重</a:t>
            </a:r>
            <a:r>
              <a:rPr lang="zh-TW" altLang="zh-TW" sz="2800" dirty="0">
                <a:solidFill>
                  <a:srgbClr val="0F591B"/>
                </a:solidFill>
              </a:rPr>
              <a:t>族群的差異，肯認族群的</a:t>
            </a:r>
            <a:r>
              <a:rPr lang="zh-TW" altLang="zh-TW" sz="2800" dirty="0">
                <a:solidFill>
                  <a:srgbClr val="FF0000"/>
                </a:solidFill>
              </a:rPr>
              <a:t>權力</a:t>
            </a:r>
            <a:r>
              <a:rPr lang="zh-TW" altLang="zh-TW" sz="2800" dirty="0">
                <a:solidFill>
                  <a:srgbClr val="0F591B"/>
                </a:solidFill>
              </a:rPr>
              <a:t>。</a:t>
            </a:r>
            <a:endParaRPr lang="zh-TW" altLang="en-US" sz="2800" dirty="0">
              <a:solidFill>
                <a:srgbClr val="0F591B"/>
              </a:solidFill>
            </a:endParaRPr>
          </a:p>
        </p:txBody>
      </p:sp>
      <p:pic>
        <p:nvPicPr>
          <p:cNvPr id="16386" name="Picture 2" descr="http://fsv.cmoney.tw/cmstatic/notes/capture/475675/20160913095212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330" y="1923678"/>
            <a:ext cx="6096000" cy="255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19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父母之間的溝通</a:t>
            </a:r>
            <a:endParaRPr lang="zh-TW" altLang="en-US" dirty="0"/>
          </a:p>
        </p:txBody>
      </p:sp>
      <p:sp>
        <p:nvSpPr>
          <p:cNvPr id="3" name="文字方塊 2"/>
          <p:cNvSpPr txBox="1"/>
          <p:nvPr/>
        </p:nvSpPr>
        <p:spPr>
          <a:xfrm>
            <a:off x="755576" y="1779662"/>
            <a:ext cx="2880319" cy="1477328"/>
          </a:xfrm>
          <a:prstGeom prst="rect">
            <a:avLst/>
          </a:prstGeom>
          <a:noFill/>
        </p:spPr>
        <p:txBody>
          <a:bodyPr wrap="square" rtlCol="0">
            <a:spAutoFit/>
          </a:bodyPr>
          <a:lstStyle/>
          <a:p>
            <a:pPr>
              <a:lnSpc>
                <a:spcPct val="150000"/>
              </a:lnSpc>
            </a:pPr>
            <a:r>
              <a:rPr lang="zh-TW" altLang="en-US" sz="2000" dirty="0" smtClean="0">
                <a:solidFill>
                  <a:schemeClr val="accent3">
                    <a:lumMod val="75000"/>
                  </a:schemeClr>
                </a:solidFill>
              </a:rPr>
              <a:t>溝通的目的：共同尋找出</a:t>
            </a:r>
            <a:r>
              <a:rPr lang="zh-TW" altLang="en-US" sz="2000" dirty="0" smtClean="0">
                <a:solidFill>
                  <a:srgbClr val="FF0000"/>
                </a:solidFill>
              </a:rPr>
              <a:t>解決的方案</a:t>
            </a:r>
            <a:r>
              <a:rPr lang="zh-TW" altLang="en-US" sz="2000" dirty="0" smtClean="0">
                <a:solidFill>
                  <a:schemeClr val="accent3">
                    <a:lumMod val="75000"/>
                  </a:schemeClr>
                </a:solidFill>
              </a:rPr>
              <a:t>，</a:t>
            </a:r>
            <a:r>
              <a:rPr lang="zh-TW" altLang="zh-TW" sz="2000" dirty="0">
                <a:solidFill>
                  <a:schemeClr val="accent3">
                    <a:lumMod val="75000"/>
                  </a:schemeClr>
                </a:solidFill>
              </a:rPr>
              <a:t>尋找到對子女最好的</a:t>
            </a:r>
            <a:r>
              <a:rPr lang="zh-TW" altLang="zh-TW" sz="2000" dirty="0">
                <a:solidFill>
                  <a:srgbClr val="FF0000"/>
                </a:solidFill>
              </a:rPr>
              <a:t>解決</a:t>
            </a:r>
            <a:r>
              <a:rPr lang="zh-TW" altLang="zh-TW" sz="2000" dirty="0" smtClean="0">
                <a:solidFill>
                  <a:srgbClr val="FF0000"/>
                </a:solidFill>
              </a:rPr>
              <a:t>方案</a:t>
            </a:r>
            <a:endParaRPr lang="zh-TW" altLang="zh-TW" sz="2000" dirty="0">
              <a:solidFill>
                <a:srgbClr val="FF0000"/>
              </a:solidFill>
            </a:endParaRPr>
          </a:p>
        </p:txBody>
      </p:sp>
      <p:pic>
        <p:nvPicPr>
          <p:cNvPr id="1026" name="Picture 2" descr="如何加強自己的溝通能力？ - 今周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01275"/>
            <a:ext cx="47625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对错符号图片免费下载_对错符号素材_对错符号模板-图行天下素材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9542"/>
            <a:ext cx="3154249" cy="2487914"/>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47815" y="3672376"/>
            <a:ext cx="3775393" cy="499304"/>
          </a:xfrm>
          <a:prstGeom prst="rect">
            <a:avLst/>
          </a:prstGeom>
          <a:noFill/>
        </p:spPr>
        <p:txBody>
          <a:bodyPr wrap="none" rtlCol="0">
            <a:spAutoFit/>
          </a:bodyPr>
          <a:lstStyle/>
          <a:p>
            <a:pPr>
              <a:lnSpc>
                <a:spcPct val="150000"/>
              </a:lnSpc>
            </a:pPr>
            <a:r>
              <a:rPr lang="zh-TW" altLang="zh-TW" sz="2000" b="1" dirty="0">
                <a:solidFill>
                  <a:schemeClr val="accent4">
                    <a:lumMod val="75000"/>
                  </a:schemeClr>
                </a:solidFill>
              </a:rPr>
              <a:t>關注的焦點放在糾舉對方的</a:t>
            </a:r>
            <a:r>
              <a:rPr lang="zh-TW" altLang="zh-TW" sz="2000" b="1" dirty="0" smtClean="0">
                <a:solidFill>
                  <a:schemeClr val="accent4">
                    <a:lumMod val="75000"/>
                  </a:schemeClr>
                </a:solidFill>
              </a:rPr>
              <a:t>錯誤</a:t>
            </a:r>
            <a:endParaRPr lang="en-US" altLang="zh-TW" sz="2000" b="1" dirty="0" smtClean="0">
              <a:solidFill>
                <a:schemeClr val="accent4">
                  <a:lumMod val="75000"/>
                </a:schemeClr>
              </a:solidFill>
            </a:endParaRPr>
          </a:p>
        </p:txBody>
      </p:sp>
      <p:sp>
        <p:nvSpPr>
          <p:cNvPr id="5" name="矩形 4"/>
          <p:cNvSpPr/>
          <p:nvPr/>
        </p:nvSpPr>
        <p:spPr>
          <a:xfrm>
            <a:off x="5436096" y="3662521"/>
            <a:ext cx="3262432" cy="400110"/>
          </a:xfrm>
          <a:prstGeom prst="rect">
            <a:avLst/>
          </a:prstGeom>
        </p:spPr>
        <p:txBody>
          <a:bodyPr wrap="none">
            <a:spAutoFit/>
          </a:bodyPr>
          <a:lstStyle/>
          <a:p>
            <a:r>
              <a:rPr lang="zh-TW" altLang="zh-TW" sz="2000" b="1" dirty="0">
                <a:solidFill>
                  <a:schemeClr val="accent4">
                    <a:lumMod val="75000"/>
                  </a:schemeClr>
                </a:solidFill>
              </a:rPr>
              <a:t>關閉了父母雙方的溝通之門</a:t>
            </a:r>
            <a:endParaRPr lang="zh-TW" altLang="en-US" sz="2000" b="1" dirty="0">
              <a:solidFill>
                <a:schemeClr val="accent4">
                  <a:lumMod val="75000"/>
                </a:schemeClr>
              </a:solidFill>
            </a:endParaRPr>
          </a:p>
        </p:txBody>
      </p:sp>
      <p:pic>
        <p:nvPicPr>
          <p:cNvPr id="2052" name="Picture 4" descr="嘿！別找了！可依門重調整關門力道的關門器在這呢！ | 笠源不鏽鋼自動關門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81525"/>
            <a:ext cx="4660182" cy="240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6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父母之間的溝通</a:t>
            </a:r>
            <a:endParaRPr lang="zh-TW" altLang="en-US" dirty="0"/>
          </a:p>
        </p:txBody>
      </p:sp>
      <p:pic>
        <p:nvPicPr>
          <p:cNvPr id="3074" name="Picture 2" descr="男朋友家庭氛围不和谐能嫁吗最后吃苦头的只有你- 暮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9582"/>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39552" y="1635646"/>
            <a:ext cx="4176464" cy="1015663"/>
          </a:xfrm>
          <a:prstGeom prst="rect">
            <a:avLst/>
          </a:prstGeom>
        </p:spPr>
        <p:txBody>
          <a:bodyPr wrap="square">
            <a:spAutoFit/>
          </a:bodyPr>
          <a:lstStyle/>
          <a:p>
            <a:pPr>
              <a:lnSpc>
                <a:spcPct val="150000"/>
              </a:lnSpc>
            </a:pPr>
            <a:r>
              <a:rPr lang="zh-TW" altLang="zh-TW" sz="2000" dirty="0"/>
              <a:t>父母之間必須成為解決問題的夥伴，而非製造問題的敵人</a:t>
            </a:r>
            <a:endParaRPr lang="zh-TW" altLang="en-US" sz="2000" dirty="0"/>
          </a:p>
        </p:txBody>
      </p:sp>
      <p:sp>
        <p:nvSpPr>
          <p:cNvPr id="5" name="文字方塊 4"/>
          <p:cNvSpPr txBox="1"/>
          <p:nvPr/>
        </p:nvSpPr>
        <p:spPr>
          <a:xfrm>
            <a:off x="710656" y="3147814"/>
            <a:ext cx="6696743" cy="1015663"/>
          </a:xfrm>
          <a:prstGeom prst="rect">
            <a:avLst/>
          </a:prstGeom>
          <a:noFill/>
        </p:spPr>
        <p:txBody>
          <a:bodyPr wrap="square" rtlCol="0">
            <a:spAutoFit/>
          </a:bodyPr>
          <a:lstStyle/>
          <a:p>
            <a:pPr>
              <a:lnSpc>
                <a:spcPct val="150000"/>
              </a:lnSpc>
            </a:pPr>
            <a:r>
              <a:rPr lang="zh-TW" altLang="zh-TW" sz="2000" dirty="0"/>
              <a:t>父母經常面對親職上的問題：孩子的功課、睡眠時間、</a:t>
            </a:r>
            <a:r>
              <a:rPr lang="en-US" altLang="zh-TW" sz="2000" dirty="0"/>
              <a:t>3C</a:t>
            </a:r>
            <a:r>
              <a:rPr lang="zh-TW" altLang="zh-TW" sz="2000" dirty="0"/>
              <a:t>產品的使用管理、食物的選擇等。</a:t>
            </a:r>
          </a:p>
        </p:txBody>
      </p:sp>
    </p:spTree>
    <p:extLst>
      <p:ext uri="{BB962C8B-B14F-4D97-AF65-F5344CB8AC3E}">
        <p14:creationId xmlns:p14="http://schemas.microsoft.com/office/powerpoint/2010/main" val="3756571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1" name="Shape 91"/>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pic>
        <p:nvPicPr>
          <p:cNvPr id="92" name="Shape 92"/>
          <p:cNvPicPr preferRelativeResize="0"/>
          <p:nvPr/>
        </p:nvPicPr>
        <p:blipFill>
          <a:blip r:embed="rId3">
            <a:alphaModFix/>
          </a:blip>
          <a:stretch>
            <a:fillRect/>
          </a:stretch>
        </p:blipFill>
        <p:spPr>
          <a:xfrm>
            <a:off x="834600" y="861898"/>
            <a:ext cx="1133700" cy="1133700"/>
          </a:xfrm>
          <a:prstGeom prst="ellipse">
            <a:avLst/>
          </a:prstGeom>
          <a:noFill/>
          <a:ln>
            <a:noFill/>
          </a:ln>
        </p:spPr>
      </p:pic>
      <p:cxnSp>
        <p:nvCxnSpPr>
          <p:cNvPr id="94" name="Shape 94"/>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923678"/>
            <a:ext cx="5369696" cy="302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746948" y="1428748"/>
            <a:ext cx="3147814"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sz="1800" b="1" dirty="0">
                <a:solidFill>
                  <a:schemeClr val="tx1"/>
                </a:solidFill>
              </a:rPr>
              <a:t>專長</a:t>
            </a:r>
            <a:r>
              <a:rPr lang="zh-TW" altLang="en-US" sz="1800" b="1" dirty="0" smtClean="0">
                <a:solidFill>
                  <a:schemeClr val="tx1"/>
                </a:solidFill>
              </a:rPr>
              <a:t>：</a:t>
            </a:r>
            <a:endParaRPr lang="en-US" altLang="zh-TW" sz="1800" b="1" dirty="0" smtClean="0">
              <a:solidFill>
                <a:schemeClr val="tx1"/>
              </a:solidFill>
            </a:endParaRPr>
          </a:p>
          <a:p>
            <a:pPr>
              <a:lnSpc>
                <a:spcPct val="150000"/>
              </a:lnSpc>
            </a:pPr>
            <a:r>
              <a:rPr lang="zh-TW" altLang="en-US" sz="1800" dirty="0" smtClean="0">
                <a:solidFill>
                  <a:schemeClr val="tx1"/>
                </a:solidFill>
              </a:rPr>
              <a:t>越南</a:t>
            </a:r>
            <a:r>
              <a:rPr lang="zh-TW" altLang="en-US" sz="1800" dirty="0">
                <a:solidFill>
                  <a:schemeClr val="tx1"/>
                </a:solidFill>
              </a:rPr>
              <a:t>語、華語教學，推廣越南文化</a:t>
            </a:r>
            <a:endParaRPr lang="en-US" altLang="zh-TW" sz="1800" dirty="0">
              <a:solidFill>
                <a:schemeClr val="tx1"/>
              </a:solidFill>
            </a:endParaRPr>
          </a:p>
          <a:p>
            <a:pPr marL="285750" indent="-285750">
              <a:lnSpc>
                <a:spcPct val="150000"/>
              </a:lnSpc>
              <a:buFont typeface="Arial" panose="020B0604020202020204" pitchFamily="34" charset="0"/>
              <a:buChar char="•"/>
            </a:pPr>
            <a:r>
              <a:rPr lang="zh-TW" altLang="en-US" sz="1800" b="1" dirty="0">
                <a:solidFill>
                  <a:schemeClr val="tx1"/>
                </a:solidFill>
              </a:rPr>
              <a:t>工作單位：</a:t>
            </a:r>
            <a:endParaRPr lang="en-US" altLang="zh-TW" sz="1800" b="1" dirty="0">
              <a:solidFill>
                <a:schemeClr val="tx1"/>
              </a:solidFill>
            </a:endParaRPr>
          </a:p>
          <a:p>
            <a:pPr>
              <a:lnSpc>
                <a:spcPct val="150000"/>
              </a:lnSpc>
            </a:pPr>
            <a:r>
              <a:rPr lang="zh-TW" altLang="en-US" sz="1800" dirty="0">
                <a:solidFill>
                  <a:schemeClr val="tx1"/>
                </a:solidFill>
              </a:rPr>
              <a:t>清華、輔仁、金門</a:t>
            </a:r>
            <a:r>
              <a:rPr lang="zh-TW" altLang="en-US" sz="1800" dirty="0" smtClean="0">
                <a:solidFill>
                  <a:schemeClr val="tx1"/>
                </a:solidFill>
              </a:rPr>
              <a:t>大學講師</a:t>
            </a:r>
            <a:endParaRPr lang="en-US" altLang="zh-TW" sz="1800" dirty="0">
              <a:solidFill>
                <a:schemeClr val="tx1"/>
              </a:solidFill>
            </a:endParaRPr>
          </a:p>
          <a:p>
            <a:pPr>
              <a:lnSpc>
                <a:spcPct val="150000"/>
              </a:lnSpc>
            </a:pPr>
            <a:r>
              <a:rPr lang="zh-TW" altLang="en-US" sz="1800" dirty="0">
                <a:solidFill>
                  <a:schemeClr val="tx1"/>
                </a:solidFill>
              </a:rPr>
              <a:t>企業公司的越南語文化講師</a:t>
            </a:r>
            <a:endParaRPr lang="en-US" altLang="zh-TW" sz="1800"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價值觀</a:t>
            </a:r>
            <a:endParaRPr lang="zh-TW" altLang="en-US" dirty="0"/>
          </a:p>
        </p:txBody>
      </p:sp>
      <p:sp>
        <p:nvSpPr>
          <p:cNvPr id="4" name="AutoShape 2" descr="正確認識價值觀，對你的人生很有幫助- 每日頭條"/>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正確認識價值觀，對你的人生很有幫助- 每日頭條"/>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6" descr="正確認識價值觀，對你的人生很有幫助- 每日頭條"/>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04" name="Picture 8" descr="反思自己的經營及尋找價值觀– Choiwingtu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88752"/>
            <a:ext cx="5236779" cy="353836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2775" y="2139702"/>
            <a:ext cx="3023121"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zh-TW" sz="1800" dirty="0"/>
              <a:t>尊重各人獨特</a:t>
            </a:r>
            <a:r>
              <a:rPr lang="zh-TW" altLang="zh-TW" sz="1800" dirty="0" smtClean="0"/>
              <a:t>性</a:t>
            </a:r>
            <a:endParaRPr lang="en-US" altLang="zh-TW" sz="1800" dirty="0" smtClean="0"/>
          </a:p>
          <a:p>
            <a:pPr marL="285750" indent="-285750">
              <a:lnSpc>
                <a:spcPct val="150000"/>
              </a:lnSpc>
              <a:buFont typeface="Arial" panose="020B0604020202020204" pitchFamily="34" charset="0"/>
              <a:buChar char="•"/>
            </a:pPr>
            <a:r>
              <a:rPr lang="zh-TW" altLang="zh-TW" sz="1800" dirty="0" smtClean="0"/>
              <a:t>尋找</a:t>
            </a:r>
            <a:r>
              <a:rPr lang="zh-TW" altLang="zh-TW" sz="1800" dirty="0"/>
              <a:t>可行的解決方案以符合孩子的需要</a:t>
            </a:r>
            <a:endParaRPr lang="zh-TW" altLang="en-US" sz="1800" dirty="0"/>
          </a:p>
        </p:txBody>
      </p:sp>
    </p:spTree>
    <p:extLst>
      <p:ext uri="{BB962C8B-B14F-4D97-AF65-F5344CB8AC3E}">
        <p14:creationId xmlns:p14="http://schemas.microsoft.com/office/powerpoint/2010/main" val="791680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022225" y="1693523"/>
            <a:ext cx="4782023" cy="1159799"/>
          </a:xfrm>
          <a:prstGeom prst="rect">
            <a:avLst/>
          </a:prstGeom>
        </p:spPr>
        <p:txBody>
          <a:bodyPr lIns="91425" tIns="91425" rIns="91425" bIns="91425" anchor="b" anchorCtr="0">
            <a:noAutofit/>
          </a:bodyPr>
          <a:lstStyle/>
          <a:p>
            <a:pPr lvl="0" rtl="0">
              <a:spcBef>
                <a:spcPts val="0"/>
              </a:spcBef>
              <a:buNone/>
            </a:pPr>
            <a:r>
              <a:rPr lang="zh-TW" altLang="en-US" sz="2400" dirty="0" smtClean="0"/>
              <a:t>親職溝通</a:t>
            </a:r>
            <a:endParaRPr lang="en" sz="2400" dirty="0"/>
          </a:p>
        </p:txBody>
      </p:sp>
      <p:sp>
        <p:nvSpPr>
          <p:cNvPr id="101" name="Shape 101"/>
          <p:cNvSpPr txBox="1"/>
          <p:nvPr/>
        </p:nvSpPr>
        <p:spPr>
          <a:xfrm>
            <a:off x="1133975" y="2291150"/>
            <a:ext cx="543899" cy="562199"/>
          </a:xfrm>
          <a:prstGeom prst="rect">
            <a:avLst/>
          </a:prstGeom>
          <a:noFill/>
          <a:ln>
            <a:noFill/>
          </a:ln>
        </p:spPr>
        <p:txBody>
          <a:bodyPr lIns="91425" tIns="91425" rIns="91425" bIns="91425" anchor="ctr" anchorCtr="0">
            <a:noAutofit/>
          </a:bodyPr>
          <a:lstStyle/>
          <a:p>
            <a:pPr lvl="0" algn="ctr">
              <a:spcBef>
                <a:spcPts val="0"/>
              </a:spcBef>
              <a:buNone/>
            </a:pPr>
            <a:r>
              <a:rPr lang="zh-TW" altLang="en-US" sz="2400" dirty="0">
                <a:solidFill>
                  <a:schemeClr val="dk1"/>
                </a:solidFill>
                <a:latin typeface="Lora"/>
                <a:ea typeface="Lora"/>
                <a:cs typeface="Lora"/>
                <a:sym typeface="Lora"/>
              </a:rPr>
              <a:t>４</a:t>
            </a:r>
            <a:endParaRPr lang="en" sz="2400" dirty="0">
              <a:solidFill>
                <a:schemeClr val="dk1"/>
              </a:solidFill>
              <a:latin typeface="Lora"/>
              <a:ea typeface="Lora"/>
              <a:cs typeface="Lora"/>
              <a:sym typeface="Lora"/>
            </a:endParaRPr>
          </a:p>
        </p:txBody>
      </p:sp>
    </p:spTree>
    <p:extLst>
      <p:ext uri="{BB962C8B-B14F-4D97-AF65-F5344CB8AC3E}">
        <p14:creationId xmlns:p14="http://schemas.microsoft.com/office/powerpoint/2010/main" val="2374303519"/>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146" name="Picture 2" descr="宝宝认数字从1到20儿童计数学习阿拉伯数字早教画画闪光粉学数字- 西瓜视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83518"/>
            <a:ext cx="7589529" cy="4269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談台灣的多元文化\S__9183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19487"/>
            <a:ext cx="3395439" cy="498209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83568" y="1347614"/>
            <a:ext cx="2664296" cy="1015663"/>
          </a:xfrm>
          <a:prstGeom prst="rect">
            <a:avLst/>
          </a:prstGeom>
        </p:spPr>
        <p:txBody>
          <a:bodyPr wrap="square">
            <a:spAutoFit/>
          </a:bodyPr>
          <a:lstStyle/>
          <a:p>
            <a:pPr>
              <a:lnSpc>
                <a:spcPct val="150000"/>
              </a:lnSpc>
            </a:pPr>
            <a:r>
              <a:rPr lang="zh-TW" altLang="zh-TW" sz="2000" dirty="0"/>
              <a:t>情緒來的時候，大腦怎麼變化？</a:t>
            </a:r>
          </a:p>
        </p:txBody>
      </p:sp>
    </p:spTree>
    <p:extLst>
      <p:ext uri="{BB962C8B-B14F-4D97-AF65-F5344CB8AC3E}">
        <p14:creationId xmlns:p14="http://schemas.microsoft.com/office/powerpoint/2010/main" val="2674173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r>
              <a:rPr lang="zh-TW" altLang="zh-TW" dirty="0"/>
              <a:t>這三件事情會導致爆炸</a:t>
            </a:r>
            <a:r>
              <a:rPr lang="zh-TW" altLang="zh-TW" dirty="0" smtClean="0"/>
              <a:t>：</a:t>
            </a:r>
            <a:endParaRPr lang="en" dirty="0">
              <a:highlight>
                <a:srgbClr val="FFCD00"/>
              </a:highlight>
            </a:endParaRPr>
          </a:p>
        </p:txBody>
      </p:sp>
      <p:sp>
        <p:nvSpPr>
          <p:cNvPr id="112" name="Shape 112"/>
          <p:cNvSpPr txBox="1">
            <a:spLocks noGrp="1"/>
          </p:cNvSpPr>
          <p:nvPr>
            <p:ph type="body" idx="1"/>
          </p:nvPr>
        </p:nvSpPr>
        <p:spPr>
          <a:xfrm>
            <a:off x="1381250" y="1616470"/>
            <a:ext cx="2326654" cy="2683472"/>
          </a:xfrm>
          <a:prstGeom prst="rect">
            <a:avLst/>
          </a:prstGeom>
        </p:spPr>
        <p:txBody>
          <a:bodyPr lIns="91425" tIns="91425" rIns="91425" bIns="91425" anchor="t" anchorCtr="0">
            <a:noAutofit/>
          </a:bodyPr>
          <a:lstStyle/>
          <a:p>
            <a:pPr marL="457200" lvl="0" indent="-228600">
              <a:lnSpc>
                <a:spcPct val="200000"/>
              </a:lnSpc>
              <a:spcBef>
                <a:spcPts val="0"/>
              </a:spcBef>
            </a:pPr>
            <a:r>
              <a:rPr lang="zh-TW" altLang="zh-TW" dirty="0"/>
              <a:t>肢體碰</a:t>
            </a:r>
            <a:r>
              <a:rPr lang="zh-TW" altLang="zh-TW" dirty="0" smtClean="0"/>
              <a:t>觸</a:t>
            </a:r>
            <a:endParaRPr lang="en-US" altLang="zh-TW" dirty="0" smtClean="0"/>
          </a:p>
          <a:p>
            <a:pPr marL="457200" lvl="0" indent="-228600">
              <a:lnSpc>
                <a:spcPct val="200000"/>
              </a:lnSpc>
              <a:spcBef>
                <a:spcPts val="0"/>
              </a:spcBef>
            </a:pPr>
            <a:r>
              <a:rPr lang="zh-TW" altLang="zh-TW" dirty="0" smtClean="0"/>
              <a:t>喋喋不休</a:t>
            </a:r>
            <a:endParaRPr lang="en-US" altLang="zh-TW" dirty="0" smtClean="0"/>
          </a:p>
          <a:p>
            <a:pPr marL="457200" lvl="0" indent="-228600">
              <a:lnSpc>
                <a:spcPct val="200000"/>
              </a:lnSpc>
              <a:spcBef>
                <a:spcPts val="0"/>
              </a:spcBef>
            </a:pPr>
            <a:r>
              <a:rPr lang="zh-TW" altLang="zh-TW" dirty="0" smtClean="0"/>
              <a:t>情緒碰撞</a:t>
            </a:r>
            <a:endParaRPr dirty="0"/>
          </a:p>
        </p:txBody>
      </p:sp>
      <p:grpSp>
        <p:nvGrpSpPr>
          <p:cNvPr id="113" name="Shape 113"/>
          <p:cNvGrpSpPr/>
          <p:nvPr/>
        </p:nvGrpSpPr>
        <p:grpSpPr>
          <a:xfrm>
            <a:off x="916458" y="1019750"/>
            <a:ext cx="214624" cy="214624"/>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8194" name="Picture 2" descr="4月30日是國際不打小孩日_講故事的翁老頭- MdEd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19622"/>
            <a:ext cx="2875356" cy="230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p:txBody>
          <a:bodyPr/>
          <a:lstStyle/>
          <a:p>
            <a:r>
              <a:rPr lang="zh-TW" altLang="en-US" dirty="0" smtClean="0"/>
              <a:t>學習能力代表什麼？</a:t>
            </a:r>
            <a:endParaRPr lang="zh-TW" altLang="en-US" dirty="0"/>
          </a:p>
        </p:txBody>
      </p:sp>
      <p:pic>
        <p:nvPicPr>
          <p:cNvPr id="19458" name="Picture 2" descr="https://tse2.mm.bing.net/th?id=OIP.sU1vIpS4uTqJhyHQTysJMQAAAA&amp;pid=Api&amp;P=0&amp;w=386&amp;h=1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9502"/>
            <a:ext cx="3676650" cy="186690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339752" y="3147814"/>
            <a:ext cx="3024336" cy="523220"/>
          </a:xfrm>
          <a:prstGeom prst="rect">
            <a:avLst/>
          </a:prstGeom>
          <a:solidFill>
            <a:schemeClr val="accent4">
              <a:lumMod val="20000"/>
              <a:lumOff val="80000"/>
            </a:schemeClr>
          </a:solidFill>
        </p:spPr>
        <p:txBody>
          <a:bodyPr wrap="square" rtlCol="0">
            <a:spAutoFit/>
          </a:bodyPr>
          <a:lstStyle/>
          <a:p>
            <a:r>
              <a:rPr lang="zh-TW" altLang="en-US" sz="2800" dirty="0" smtClean="0"/>
              <a:t>學習　＝　智力</a:t>
            </a:r>
            <a:endParaRPr lang="zh-TW" altLang="en-US" sz="2800" dirty="0"/>
          </a:p>
        </p:txBody>
      </p:sp>
      <p:pic>
        <p:nvPicPr>
          <p:cNvPr id="19460" name="Picture 4" descr="https://tse4.mm.bing.net/th?id=OIP.eO962-ZJ0yHJRH8woV7WkwAAAA&amp;pid=Api&amp;P=0&amp;w=163&amp;h=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96664"/>
            <a:ext cx="15525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5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187624" y="2283718"/>
            <a:ext cx="1826141" cy="584775"/>
          </a:xfrm>
          <a:prstGeom prst="rect">
            <a:avLst/>
          </a:prstGeom>
          <a:noFill/>
        </p:spPr>
        <p:txBody>
          <a:bodyPr wrap="none" rtlCol="0">
            <a:spAutoFit/>
          </a:bodyPr>
          <a:lstStyle/>
          <a:p>
            <a:r>
              <a:rPr lang="zh-TW" altLang="en-US" sz="3200" dirty="0" smtClean="0"/>
              <a:t>學習　＝</a:t>
            </a:r>
            <a:endParaRPr lang="zh-TW" altLang="en-US" sz="3200" dirty="0"/>
          </a:p>
        </p:txBody>
      </p:sp>
      <p:sp>
        <p:nvSpPr>
          <p:cNvPr id="5" name="矩形 4"/>
          <p:cNvSpPr/>
          <p:nvPr/>
        </p:nvSpPr>
        <p:spPr>
          <a:xfrm>
            <a:off x="3265189" y="1491630"/>
            <a:ext cx="2236510" cy="584775"/>
          </a:xfrm>
          <a:prstGeom prst="rect">
            <a:avLst/>
          </a:prstGeom>
        </p:spPr>
        <p:txBody>
          <a:bodyPr wrap="none">
            <a:spAutoFit/>
          </a:bodyPr>
          <a:lstStyle/>
          <a:p>
            <a:r>
              <a:rPr lang="zh-TW" altLang="zh-TW" sz="3200" dirty="0"/>
              <a:t>優勢的能力</a:t>
            </a:r>
            <a:endParaRPr lang="zh-TW" altLang="en-US" sz="3200" dirty="0"/>
          </a:p>
        </p:txBody>
      </p:sp>
      <p:sp>
        <p:nvSpPr>
          <p:cNvPr id="6" name="文字方塊 5"/>
          <p:cNvSpPr txBox="1"/>
          <p:nvPr/>
        </p:nvSpPr>
        <p:spPr>
          <a:xfrm>
            <a:off x="4085927" y="2283717"/>
            <a:ext cx="595035" cy="584775"/>
          </a:xfrm>
          <a:prstGeom prst="rect">
            <a:avLst/>
          </a:prstGeom>
          <a:noFill/>
        </p:spPr>
        <p:txBody>
          <a:bodyPr wrap="none" rtlCol="0">
            <a:spAutoFit/>
          </a:bodyPr>
          <a:lstStyle/>
          <a:p>
            <a:r>
              <a:rPr lang="zh-TW" altLang="en-US" sz="3200" dirty="0" smtClean="0"/>
              <a:t>＋</a:t>
            </a:r>
            <a:endParaRPr lang="zh-TW" altLang="en-US" sz="3200" dirty="0"/>
          </a:p>
        </p:txBody>
      </p:sp>
      <p:sp>
        <p:nvSpPr>
          <p:cNvPr id="7" name="矩形 6"/>
          <p:cNvSpPr/>
          <p:nvPr/>
        </p:nvSpPr>
        <p:spPr>
          <a:xfrm>
            <a:off x="3419872" y="3003798"/>
            <a:ext cx="2236510" cy="584775"/>
          </a:xfrm>
          <a:prstGeom prst="rect">
            <a:avLst/>
          </a:prstGeom>
        </p:spPr>
        <p:txBody>
          <a:bodyPr wrap="none">
            <a:spAutoFit/>
          </a:bodyPr>
          <a:lstStyle/>
          <a:p>
            <a:r>
              <a:rPr lang="zh-TW" altLang="zh-TW" sz="3200" dirty="0"/>
              <a:t>學習的技巧</a:t>
            </a:r>
            <a:endParaRPr lang="zh-TW" altLang="en-US" sz="3200" dirty="0"/>
          </a:p>
        </p:txBody>
      </p:sp>
      <p:sp>
        <p:nvSpPr>
          <p:cNvPr id="8" name="矩形 7"/>
          <p:cNvSpPr/>
          <p:nvPr/>
        </p:nvSpPr>
        <p:spPr>
          <a:xfrm>
            <a:off x="5831319" y="1630128"/>
            <a:ext cx="2852063" cy="338554"/>
          </a:xfrm>
          <a:prstGeom prst="rect">
            <a:avLst/>
          </a:prstGeom>
        </p:spPr>
        <p:txBody>
          <a:bodyPr wrap="none">
            <a:spAutoFit/>
          </a:bodyPr>
          <a:lstStyle/>
          <a:p>
            <a:r>
              <a:rPr lang="zh-TW" altLang="zh-TW" sz="1600" dirty="0"/>
              <a:t>（性向、擅長、興趣、形式）</a:t>
            </a:r>
            <a:endParaRPr lang="zh-TW" altLang="en-US" sz="1600" dirty="0"/>
          </a:p>
        </p:txBody>
      </p:sp>
      <p:sp>
        <p:nvSpPr>
          <p:cNvPr id="9" name="矩形 8"/>
          <p:cNvSpPr/>
          <p:nvPr/>
        </p:nvSpPr>
        <p:spPr>
          <a:xfrm>
            <a:off x="5940152" y="3142296"/>
            <a:ext cx="2852063" cy="338554"/>
          </a:xfrm>
          <a:prstGeom prst="rect">
            <a:avLst/>
          </a:prstGeom>
        </p:spPr>
        <p:txBody>
          <a:bodyPr wrap="none">
            <a:spAutoFit/>
          </a:bodyPr>
          <a:lstStyle/>
          <a:p>
            <a:r>
              <a:rPr lang="zh-TW" altLang="zh-TW" sz="1600" dirty="0"/>
              <a:t>（策略、認知、型態、執行）</a:t>
            </a:r>
            <a:endParaRPr lang="zh-TW" altLang="en-US" sz="1600" dirty="0"/>
          </a:p>
        </p:txBody>
      </p:sp>
    </p:spTree>
    <p:extLst>
      <p:ext uri="{BB962C8B-B14F-4D97-AF65-F5344CB8AC3E}">
        <p14:creationId xmlns:p14="http://schemas.microsoft.com/office/powerpoint/2010/main" val="1085229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自利心」與「同情心」：亞當·斯密的「大一統」社會理論- 每日頭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364" y="555526"/>
            <a:ext cx="1752600" cy="260985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096954" y="3291830"/>
            <a:ext cx="1441420" cy="923330"/>
          </a:xfrm>
          <a:prstGeom prst="rect">
            <a:avLst/>
          </a:prstGeom>
          <a:noFill/>
        </p:spPr>
        <p:txBody>
          <a:bodyPr wrap="none" rtlCol="0">
            <a:spAutoFit/>
          </a:bodyPr>
          <a:lstStyle/>
          <a:p>
            <a:r>
              <a:rPr lang="en-US" altLang="zh-TW" sz="1800" dirty="0" smtClean="0"/>
              <a:t>Adam Smith</a:t>
            </a:r>
          </a:p>
          <a:p>
            <a:r>
              <a:rPr lang="zh-TW" altLang="en-US" sz="1800" dirty="0" smtClean="0"/>
              <a:t>亞當</a:t>
            </a:r>
            <a:r>
              <a:rPr lang="en-US" altLang="zh-TW" sz="1800" dirty="0" smtClean="0"/>
              <a:t>-</a:t>
            </a:r>
            <a:r>
              <a:rPr lang="zh-TW" altLang="en-US" sz="1800" dirty="0" smtClean="0"/>
              <a:t>史密斯</a:t>
            </a:r>
            <a:endParaRPr lang="en-US" altLang="zh-TW" sz="1800" dirty="0" smtClean="0"/>
          </a:p>
          <a:p>
            <a:r>
              <a:rPr lang="en-US" altLang="zh-TW" sz="1800" dirty="0" smtClean="0"/>
              <a:t>1723-1790</a:t>
            </a:r>
            <a:endParaRPr lang="zh-TW" altLang="en-US" sz="1800" dirty="0"/>
          </a:p>
        </p:txBody>
      </p:sp>
      <p:sp>
        <p:nvSpPr>
          <p:cNvPr id="5" name="矩形 4"/>
          <p:cNvSpPr/>
          <p:nvPr/>
        </p:nvSpPr>
        <p:spPr>
          <a:xfrm>
            <a:off x="5023665" y="999718"/>
            <a:ext cx="2534668" cy="400110"/>
          </a:xfrm>
          <a:prstGeom prst="rect">
            <a:avLst/>
          </a:prstGeom>
        </p:spPr>
        <p:txBody>
          <a:bodyPr wrap="none">
            <a:spAutoFit/>
          </a:bodyPr>
          <a:lstStyle/>
          <a:p>
            <a:r>
              <a:rPr lang="zh-TW" altLang="zh-TW" sz="2000" dirty="0"/>
              <a:t>自利（</a:t>
            </a:r>
            <a:r>
              <a:rPr lang="en-US" altLang="zh-TW" sz="2000" dirty="0"/>
              <a:t>self-interest</a:t>
            </a:r>
            <a:r>
              <a:rPr lang="zh-TW" altLang="zh-TW" sz="2000" dirty="0"/>
              <a:t>）</a:t>
            </a:r>
            <a:endParaRPr lang="zh-TW" altLang="en-US" sz="2000" dirty="0"/>
          </a:p>
        </p:txBody>
      </p:sp>
      <p:sp>
        <p:nvSpPr>
          <p:cNvPr id="6" name="矩形 5"/>
          <p:cNvSpPr/>
          <p:nvPr/>
        </p:nvSpPr>
        <p:spPr>
          <a:xfrm>
            <a:off x="4788024" y="1868488"/>
            <a:ext cx="3005951" cy="400110"/>
          </a:xfrm>
          <a:prstGeom prst="rect">
            <a:avLst/>
          </a:prstGeom>
        </p:spPr>
        <p:txBody>
          <a:bodyPr wrap="none">
            <a:spAutoFit/>
          </a:bodyPr>
          <a:lstStyle/>
          <a:p>
            <a:r>
              <a:rPr lang="zh-TW" altLang="zh-TW" sz="2000" dirty="0"/>
              <a:t>我希望自己是值得愛的人</a:t>
            </a:r>
            <a:endParaRPr lang="zh-TW" altLang="en-US" sz="2000" dirty="0"/>
          </a:p>
        </p:txBody>
      </p:sp>
    </p:spTree>
    <p:extLst>
      <p:ext uri="{BB962C8B-B14F-4D97-AF65-F5344CB8AC3E}">
        <p14:creationId xmlns:p14="http://schemas.microsoft.com/office/powerpoint/2010/main" val="2130535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我訊息溝通法</a:t>
            </a:r>
            <a:endParaRPr lang="zh-TW" altLang="en-US" dirty="0"/>
          </a:p>
        </p:txBody>
      </p:sp>
      <p:sp>
        <p:nvSpPr>
          <p:cNvPr id="4" name="AutoShape 2" descr="愛從家開始- 👨‍👩‍👦‍👦與子女溝通時……嘗試用【我訊息】🔅...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10" descr="愛從家開始- 👨‍👩‍👦‍👦與子女溝通時……嘗試用【我訊息】🔅...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AutoShape 13" descr="實操：如何應對學生上課玩手機？ - 每日頭條"/>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15" descr="竹中擬祭「上下課禁玩手遊」新規掀學生反彈"/>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233" name="Picture 17" descr="研究曝10年後智商大幅下降！ 法教育部全面禁止「15歲以下在校用手機」 - boMb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563638"/>
            <a:ext cx="4392488" cy="2926496"/>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589955" y="1923678"/>
            <a:ext cx="3230761" cy="1338828"/>
          </a:xfrm>
          <a:prstGeom prst="rect">
            <a:avLst/>
          </a:prstGeom>
          <a:noFill/>
        </p:spPr>
        <p:txBody>
          <a:bodyPr wrap="square" rtlCol="0">
            <a:spAutoFit/>
          </a:bodyPr>
          <a:lstStyle/>
          <a:p>
            <a:pPr>
              <a:lnSpc>
                <a:spcPct val="150000"/>
              </a:lnSpc>
            </a:pPr>
            <a:r>
              <a:rPr lang="zh-TW" altLang="en-US" sz="1800" dirty="0" smtClean="0"/>
              <a:t>情境：</a:t>
            </a:r>
            <a:endParaRPr lang="en-US" altLang="zh-TW" sz="1800" dirty="0" smtClean="0"/>
          </a:p>
          <a:p>
            <a:pPr>
              <a:lnSpc>
                <a:spcPct val="150000"/>
              </a:lnSpc>
            </a:pPr>
            <a:r>
              <a:rPr lang="zh-TW" altLang="en-US" sz="1800" dirty="0" smtClean="0"/>
              <a:t>小孩下課回來就開始玩手機。</a:t>
            </a:r>
            <a:endParaRPr lang="en-US" altLang="zh-TW" sz="1800" dirty="0" smtClean="0"/>
          </a:p>
          <a:p>
            <a:pPr>
              <a:lnSpc>
                <a:spcPct val="150000"/>
              </a:lnSpc>
            </a:pPr>
            <a:r>
              <a:rPr lang="zh-TW" altLang="en-US" sz="1800" dirty="0" smtClean="0"/>
              <a:t>你會怎麼做？</a:t>
            </a:r>
            <a:endParaRPr lang="zh-TW" altLang="en-US" sz="1800" dirty="0"/>
          </a:p>
        </p:txBody>
      </p:sp>
      <p:sp>
        <p:nvSpPr>
          <p:cNvPr id="11" name="文字方塊 10"/>
          <p:cNvSpPr txBox="1"/>
          <p:nvPr/>
        </p:nvSpPr>
        <p:spPr>
          <a:xfrm>
            <a:off x="460375" y="3939902"/>
            <a:ext cx="3262432" cy="461665"/>
          </a:xfrm>
          <a:prstGeom prst="rect">
            <a:avLst/>
          </a:prstGeom>
          <a:solidFill>
            <a:schemeClr val="accent4">
              <a:lumMod val="20000"/>
              <a:lumOff val="80000"/>
            </a:schemeClr>
          </a:solidFill>
        </p:spPr>
        <p:txBody>
          <a:bodyPr wrap="none" rtlCol="0">
            <a:spAutoFit/>
          </a:bodyPr>
          <a:lstStyle/>
          <a:p>
            <a:r>
              <a:rPr lang="zh-TW" altLang="en-US" sz="2400" dirty="0" smtClean="0"/>
              <a:t>你＋建議＝攻擊／批評</a:t>
            </a:r>
            <a:endParaRPr lang="zh-TW" altLang="en-US" sz="2400" dirty="0"/>
          </a:p>
        </p:txBody>
      </p:sp>
    </p:spTree>
    <p:extLst>
      <p:ext uri="{BB962C8B-B14F-4D97-AF65-F5344CB8AC3E}">
        <p14:creationId xmlns:p14="http://schemas.microsoft.com/office/powerpoint/2010/main" val="35777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我訊息溝通法</a:t>
            </a:r>
            <a:endParaRPr lang="zh-TW" altLang="en-US" dirty="0"/>
          </a:p>
        </p:txBody>
      </p:sp>
      <p:pic>
        <p:nvPicPr>
          <p:cNvPr id="4" name="Picture 11" descr="D:\輔仁大學\111-01\東南亞政經發展\下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923678"/>
            <a:ext cx="2247900" cy="2038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a:graphicFrameLocks noGrp="1"/>
          </p:cNvGraphicFramePr>
          <p:nvPr>
            <p:extLst>
              <p:ext uri="{D42A27DB-BD31-4B8C-83A1-F6EECF244321}">
                <p14:modId xmlns:p14="http://schemas.microsoft.com/office/powerpoint/2010/main" val="3136779130"/>
              </p:ext>
            </p:extLst>
          </p:nvPr>
        </p:nvGraphicFramePr>
        <p:xfrm>
          <a:off x="3275856" y="1644405"/>
          <a:ext cx="5640288" cy="2743200"/>
        </p:xfrm>
        <a:graphic>
          <a:graphicData uri="http://schemas.openxmlformats.org/drawingml/2006/table">
            <a:tbl>
              <a:tblPr firstRow="1" bandRow="1">
                <a:tableStyleId>{8A107856-5554-42FB-B03E-39F5DBC370BA}</a:tableStyleId>
              </a:tblPr>
              <a:tblGrid>
                <a:gridCol w="1800200"/>
                <a:gridCol w="3840088"/>
              </a:tblGrid>
              <a:tr h="370840">
                <a:tc>
                  <a:txBody>
                    <a:bodyPr/>
                    <a:lstStyle/>
                    <a:p>
                      <a:pPr>
                        <a:lnSpc>
                          <a:spcPct val="150000"/>
                        </a:lnSpc>
                      </a:pPr>
                      <a:r>
                        <a:rPr lang="zh-TW" altLang="en-US" sz="1800" dirty="0" smtClean="0"/>
                        <a:t>狀況</a:t>
                      </a:r>
                      <a:endParaRPr lang="en-US" altLang="zh-TW" sz="1800" dirty="0" smtClean="0"/>
                    </a:p>
                    <a:p>
                      <a:pPr>
                        <a:lnSpc>
                          <a:spcPct val="150000"/>
                        </a:lnSpc>
                      </a:pPr>
                      <a:r>
                        <a:rPr lang="zh-TW" altLang="en-US" sz="1800" dirty="0" smtClean="0"/>
                        <a:t>（你看到什麼）</a:t>
                      </a:r>
                      <a:endParaRPr lang="zh-TW" altLang="en-US" sz="1800" dirty="0"/>
                    </a:p>
                  </a:txBody>
                  <a:tcPr/>
                </a:tc>
                <a:tc>
                  <a:txBody>
                    <a:bodyPr/>
                    <a:lstStyle/>
                    <a:p>
                      <a:pPr>
                        <a:lnSpc>
                          <a:spcPct val="150000"/>
                        </a:lnSpc>
                      </a:pPr>
                      <a:r>
                        <a:rPr lang="zh-TW" altLang="en-US" sz="1800" dirty="0" smtClean="0"/>
                        <a:t>我看到你從下課回來玩手機玩到現在。</a:t>
                      </a:r>
                      <a:endParaRPr lang="zh-TW" altLang="en-US" sz="1800" dirty="0"/>
                    </a:p>
                  </a:txBody>
                  <a:tcPr/>
                </a:tc>
              </a:tr>
              <a:tr h="370840">
                <a:tc>
                  <a:txBody>
                    <a:bodyPr/>
                    <a:lstStyle/>
                    <a:p>
                      <a:pPr>
                        <a:lnSpc>
                          <a:spcPct val="150000"/>
                        </a:lnSpc>
                      </a:pPr>
                      <a:r>
                        <a:rPr lang="zh-TW" altLang="en-US" sz="1800" dirty="0" smtClean="0"/>
                        <a:t>感覺</a:t>
                      </a:r>
                      <a:endParaRPr lang="en-US" altLang="zh-TW" sz="1800" dirty="0" smtClean="0"/>
                    </a:p>
                    <a:p>
                      <a:pPr>
                        <a:lnSpc>
                          <a:spcPct val="150000"/>
                        </a:lnSpc>
                      </a:pPr>
                      <a:r>
                        <a:rPr lang="zh-TW" altLang="en-US" sz="1800" dirty="0" smtClean="0"/>
                        <a:t>（你的感受）</a:t>
                      </a:r>
                      <a:endParaRPr lang="zh-TW" altLang="en-US" sz="1800" dirty="0"/>
                    </a:p>
                  </a:txBody>
                  <a:tcPr/>
                </a:tc>
                <a:tc>
                  <a:txBody>
                    <a:bodyPr/>
                    <a:lstStyle/>
                    <a:p>
                      <a:pPr>
                        <a:lnSpc>
                          <a:spcPct val="150000"/>
                        </a:lnSpc>
                      </a:pPr>
                      <a:r>
                        <a:rPr lang="zh-TW" altLang="en-US" sz="1800" dirty="0" smtClean="0"/>
                        <a:t>我覺得有點擔心，也有點難過。</a:t>
                      </a:r>
                      <a:endParaRPr lang="zh-TW" altLang="en-US" sz="1800" dirty="0"/>
                    </a:p>
                  </a:txBody>
                  <a:tcPr/>
                </a:tc>
              </a:tr>
              <a:tr h="370840">
                <a:tc>
                  <a:txBody>
                    <a:bodyPr/>
                    <a:lstStyle/>
                    <a:p>
                      <a:pPr>
                        <a:lnSpc>
                          <a:spcPct val="150000"/>
                        </a:lnSpc>
                      </a:pPr>
                      <a:r>
                        <a:rPr lang="zh-TW" altLang="en-US" sz="1800" dirty="0" smtClean="0"/>
                        <a:t>原因</a:t>
                      </a:r>
                      <a:endParaRPr lang="en-US" altLang="zh-TW" sz="1800" dirty="0" smtClean="0"/>
                    </a:p>
                    <a:p>
                      <a:pPr>
                        <a:lnSpc>
                          <a:spcPct val="150000"/>
                        </a:lnSpc>
                      </a:pPr>
                      <a:r>
                        <a:rPr lang="zh-TW" altLang="en-US" sz="1800" dirty="0" smtClean="0"/>
                        <a:t>（感受的理由）</a:t>
                      </a:r>
                      <a:endParaRPr lang="zh-TW" altLang="en-US" sz="1800" dirty="0"/>
                    </a:p>
                  </a:txBody>
                  <a:tcPr/>
                </a:tc>
                <a:tc>
                  <a:txBody>
                    <a:bodyPr/>
                    <a:lstStyle/>
                    <a:p>
                      <a:pPr>
                        <a:lnSpc>
                          <a:spcPct val="150000"/>
                        </a:lnSpc>
                      </a:pPr>
                      <a:r>
                        <a:rPr lang="zh-TW" altLang="en-US" sz="1800" dirty="0" smtClean="0"/>
                        <a:t>因為我擔心玩手機會影響到你睡覺的時間，影響到你的作息。</a:t>
                      </a:r>
                      <a:endParaRPr lang="zh-TW" altLang="en-US" sz="1800" dirty="0"/>
                    </a:p>
                  </a:txBody>
                  <a:tcPr/>
                </a:tc>
              </a:tr>
            </a:tbl>
          </a:graphicData>
        </a:graphic>
      </p:graphicFrame>
    </p:spTree>
    <p:extLst>
      <p:ext uri="{BB962C8B-B14F-4D97-AF65-F5344CB8AC3E}">
        <p14:creationId xmlns:p14="http://schemas.microsoft.com/office/powerpoint/2010/main" val="32363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43608" y="699542"/>
            <a:ext cx="6090129" cy="3323987"/>
          </a:xfrm>
          <a:prstGeom prst="rect">
            <a:avLst/>
          </a:prstGeom>
          <a:noFill/>
        </p:spPr>
        <p:txBody>
          <a:bodyPr wrap="none" rtlCol="0">
            <a:spAutoFit/>
          </a:bodyPr>
          <a:lstStyle/>
          <a:p>
            <a:pPr>
              <a:lnSpc>
                <a:spcPct val="150000"/>
              </a:lnSpc>
            </a:pPr>
            <a:r>
              <a:rPr lang="zh-TW" altLang="en-US" sz="2800" dirty="0" smtClean="0">
                <a:latin typeface="標楷體" panose="03000509000000000000" pitchFamily="65" charset="-120"/>
                <a:ea typeface="標楷體" panose="03000509000000000000" pitchFamily="65" charset="-120"/>
              </a:rPr>
              <a:t>目錄：</a:t>
            </a:r>
            <a:endParaRPr lang="en-US" altLang="zh-TW" sz="2800" dirty="0" smtClean="0">
              <a:latin typeface="標楷體" panose="03000509000000000000" pitchFamily="65" charset="-120"/>
              <a:ea typeface="標楷體" panose="03000509000000000000" pitchFamily="65" charset="-120"/>
            </a:endParaRPr>
          </a:p>
          <a:p>
            <a:pPr marL="514350" indent="-514350">
              <a:lnSpc>
                <a:spcPct val="150000"/>
              </a:lnSpc>
              <a:buFont typeface="+mj-lt"/>
              <a:buAutoNum type="arabicPeriod"/>
            </a:pPr>
            <a:r>
              <a:rPr lang="zh-TW" altLang="en-US" sz="2800" dirty="0" smtClean="0">
                <a:latin typeface="標楷體" panose="03000509000000000000" pitchFamily="65" charset="-120"/>
                <a:ea typeface="標楷體" panose="03000509000000000000" pitchFamily="65" charset="-120"/>
              </a:rPr>
              <a:t>何謂</a:t>
            </a:r>
            <a:r>
              <a:rPr lang="zh-TW" altLang="zh-TW" sz="2800" dirty="0" smtClean="0">
                <a:latin typeface="標楷體" panose="03000509000000000000" pitchFamily="65" charset="-120"/>
                <a:ea typeface="標楷體" panose="03000509000000000000" pitchFamily="65" charset="-120"/>
              </a:rPr>
              <a:t>文化</a:t>
            </a:r>
            <a:r>
              <a:rPr lang="zh-TW" altLang="en-US" sz="2800" dirty="0" smtClean="0">
                <a:latin typeface="標楷體" panose="03000509000000000000" pitchFamily="65" charset="-120"/>
                <a:ea typeface="標楷體" panose="03000509000000000000" pitchFamily="65" charset="-120"/>
              </a:rPr>
              <a:t>？跨文化溝通</a:t>
            </a:r>
            <a:endParaRPr lang="zh-TW" altLang="zh-TW" sz="2800" dirty="0">
              <a:latin typeface="標楷體" panose="03000509000000000000" pitchFamily="65" charset="-120"/>
              <a:ea typeface="標楷體" panose="03000509000000000000" pitchFamily="65" charset="-120"/>
            </a:endParaRPr>
          </a:p>
          <a:p>
            <a:pPr marL="514350" indent="-514350">
              <a:lnSpc>
                <a:spcPct val="150000"/>
              </a:lnSpc>
              <a:buFont typeface="+mj-lt"/>
              <a:buAutoNum type="arabicPeriod"/>
            </a:pPr>
            <a:r>
              <a:rPr lang="zh-TW" altLang="zh-TW" sz="2800" dirty="0">
                <a:latin typeface="標楷體" panose="03000509000000000000" pitchFamily="65" charset="-120"/>
                <a:ea typeface="標楷體" panose="03000509000000000000" pitchFamily="65" charset="-120"/>
              </a:rPr>
              <a:t>自我</a:t>
            </a:r>
            <a:r>
              <a:rPr lang="zh-TW" altLang="zh-TW" sz="2800" dirty="0" smtClean="0">
                <a:latin typeface="標楷體" panose="03000509000000000000" pitchFamily="65" charset="-120"/>
                <a:ea typeface="標楷體" panose="03000509000000000000" pitchFamily="65" charset="-120"/>
              </a:rPr>
              <a:t>認同</a:t>
            </a:r>
            <a:endParaRPr lang="zh-TW" altLang="zh-TW" sz="2800" dirty="0">
              <a:latin typeface="標楷體" panose="03000509000000000000" pitchFamily="65" charset="-120"/>
              <a:ea typeface="標楷體" panose="03000509000000000000" pitchFamily="65" charset="-120"/>
            </a:endParaRPr>
          </a:p>
          <a:p>
            <a:pPr marL="514350" indent="-514350">
              <a:lnSpc>
                <a:spcPct val="150000"/>
              </a:lnSpc>
              <a:buFont typeface="+mj-lt"/>
              <a:buAutoNum type="arabicPeriod"/>
            </a:pPr>
            <a:r>
              <a:rPr lang="zh-TW" altLang="zh-TW" sz="2800" dirty="0">
                <a:latin typeface="標楷體" panose="03000509000000000000" pitchFamily="65" charset="-120"/>
                <a:ea typeface="標楷體" panose="03000509000000000000" pitchFamily="65" charset="-120"/>
              </a:rPr>
              <a:t>不同文化的溝通：父母之間的溝通</a:t>
            </a:r>
          </a:p>
          <a:p>
            <a:pPr marL="514350" indent="-514350">
              <a:lnSpc>
                <a:spcPct val="150000"/>
              </a:lnSpc>
              <a:buFont typeface="+mj-lt"/>
              <a:buAutoNum type="arabicPeriod"/>
            </a:pPr>
            <a:r>
              <a:rPr lang="zh-TW" altLang="zh-TW" sz="2800" dirty="0">
                <a:latin typeface="標楷體" panose="03000509000000000000" pitchFamily="65" charset="-120"/>
                <a:ea typeface="標楷體" panose="03000509000000000000" pitchFamily="65" charset="-120"/>
              </a:rPr>
              <a:t>親職</a:t>
            </a:r>
            <a:r>
              <a:rPr lang="zh-TW" altLang="zh-TW" sz="2800" dirty="0" smtClean="0">
                <a:latin typeface="標楷體" panose="03000509000000000000" pitchFamily="65" charset="-120"/>
                <a:ea typeface="標楷體" panose="03000509000000000000" pitchFamily="65" charset="-120"/>
              </a:rPr>
              <a:t>溝通</a:t>
            </a:r>
            <a:endParaRPr lang="zh-TW"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72240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青少年的親子互動與溝通(三)金錢管理篇使用我訊息之練習.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7574"/>
            <a:ext cx="6297216" cy="354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16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1951575" y="2878750"/>
            <a:ext cx="5240999" cy="1159799"/>
          </a:xfrm>
          <a:prstGeom prst="rect">
            <a:avLst/>
          </a:prstGeom>
          <a:noFill/>
          <a:ln>
            <a:noFill/>
          </a:ln>
        </p:spPr>
        <p:txBody>
          <a:bodyPr lIns="91425" tIns="91425" rIns="91425" bIns="91425" anchor="ctr" anchorCtr="0">
            <a:noAutofit/>
          </a:bodyPr>
          <a:lstStyle/>
          <a:p>
            <a:pPr lvl="0" algn="ctr" rtl="0">
              <a:spcBef>
                <a:spcPts val="0"/>
              </a:spcBef>
              <a:buNone/>
            </a:pPr>
            <a:r>
              <a:rPr lang="zh-TW" altLang="en-US" sz="4800" dirty="0">
                <a:highlight>
                  <a:srgbClr val="FFCD00"/>
                </a:highlight>
              </a:rPr>
              <a:t>心理測驗</a:t>
            </a:r>
            <a:endParaRPr lang="en" sz="4800" dirty="0">
              <a:highlight>
                <a:srgbClr val="FFCD00"/>
              </a:highlight>
            </a:endParaRPr>
          </a:p>
        </p:txBody>
      </p:sp>
      <p:cxnSp>
        <p:nvCxnSpPr>
          <p:cNvPr id="124" name="Shape 124"/>
          <p:cNvCxnSpPr/>
          <p:nvPr/>
        </p:nvCxnSpPr>
        <p:spPr>
          <a:xfrm>
            <a:off x="-6025" y="1668728"/>
            <a:ext cx="9161999" cy="0"/>
          </a:xfrm>
          <a:prstGeom prst="straightConnector1">
            <a:avLst/>
          </a:prstGeom>
          <a:noFill/>
          <a:ln w="9525" cap="flat" cmpd="sng">
            <a:solidFill>
              <a:srgbClr val="CCCCCC"/>
            </a:solidFill>
            <a:prstDash val="solid"/>
            <a:round/>
            <a:headEnd type="none" w="lg" len="lg"/>
            <a:tailEnd type="none" w="lg" len="lg"/>
          </a:ln>
        </p:spPr>
      </p:cxnSp>
      <p:sp>
        <p:nvSpPr>
          <p:cNvPr id="125" name="Shape 125"/>
          <p:cNvSpPr/>
          <p:nvPr/>
        </p:nvSpPr>
        <p:spPr>
          <a:xfrm>
            <a:off x="3470200" y="566931"/>
            <a:ext cx="2203499" cy="22034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grpSp>
        <p:nvGrpSpPr>
          <p:cNvPr id="126" name="Shape 126"/>
          <p:cNvGrpSpPr/>
          <p:nvPr/>
        </p:nvGrpSpPr>
        <p:grpSpPr>
          <a:xfrm>
            <a:off x="4184367" y="854983"/>
            <a:ext cx="1035173" cy="1035155"/>
            <a:chOff x="6643075" y="3664250"/>
            <a:chExt cx="407950" cy="407975"/>
          </a:xfrm>
        </p:grpSpPr>
        <p:sp>
          <p:nvSpPr>
            <p:cNvPr id="127" name="Shape 127"/>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29" name="Shape 129"/>
          <p:cNvGrpSpPr/>
          <p:nvPr/>
        </p:nvGrpSpPr>
        <p:grpSpPr>
          <a:xfrm rot="-587406">
            <a:off x="4123593" y="2025001"/>
            <a:ext cx="425594" cy="425570"/>
            <a:chOff x="576250" y="4319400"/>
            <a:chExt cx="442075" cy="442050"/>
          </a:xfrm>
        </p:grpSpPr>
        <p:sp>
          <p:nvSpPr>
            <p:cNvPr id="130" name="Shape 130"/>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34" name="Shape 134"/>
          <p:cNvSpPr/>
          <p:nvPr/>
        </p:nvSpPr>
        <p:spPr>
          <a:xfrm>
            <a:off x="3936799" y="1094078"/>
            <a:ext cx="161807" cy="15449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rot="2697385">
            <a:off x="5003062" y="1885038"/>
            <a:ext cx="245621" cy="234528"/>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5197375" y="1751150"/>
            <a:ext cx="98383" cy="93975"/>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rot="1280154">
            <a:off x="3824696" y="1560092"/>
            <a:ext cx="98367" cy="93971"/>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5" name="Shape 145"/>
          <p:cNvGrpSpPr/>
          <p:nvPr/>
        </p:nvGrpSpPr>
        <p:grpSpPr>
          <a:xfrm>
            <a:off x="916458" y="1019750"/>
            <a:ext cx="214624" cy="214624"/>
            <a:chOff x="2594050" y="1631825"/>
            <a:chExt cx="439625" cy="439625"/>
          </a:xfrm>
        </p:grpSpPr>
        <p:sp>
          <p:nvSpPr>
            <p:cNvPr id="146" name="Shape 14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2290" name="Picture 2" descr="走進阿里山，療癒師領路，找到與森林共處的姿勢！ - 天下雜誌出版好書精選- 微笑台灣- 用深度旅遊體驗鄉鎮魅力"/>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78135"/>
            <a:ext cx="7560839" cy="453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綠色觀點】取得森林碳權後，去哪裡買賣？ - 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1510"/>
            <a:ext cx="8497052" cy="444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2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俄羅斯森林裡的小木屋別隨便進入？小心有去無回- 搜奇- 網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5486"/>
            <a:ext cx="7272808" cy="485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03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文字版面配置區 3"/>
          <p:cNvSpPr>
            <a:spLocks noGrp="1"/>
          </p:cNvSpPr>
          <p:nvPr>
            <p:ph type="body" idx="2"/>
          </p:nvPr>
        </p:nvSpPr>
        <p:spPr/>
        <p:txBody>
          <a:bodyPr/>
          <a:lstStyle/>
          <a:p>
            <a:endParaRPr lang="zh-TW" altLang="en-US"/>
          </a:p>
        </p:txBody>
      </p:sp>
      <p:pic>
        <p:nvPicPr>
          <p:cNvPr id="5" name="Picture 2" descr="綠色觀點】取得森林碳權後，去哪裡買賣？ - 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01" y="417587"/>
            <a:ext cx="8497052" cy="4443958"/>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4178090" y="924114"/>
            <a:ext cx="4570482" cy="369332"/>
          </a:xfrm>
          <a:prstGeom prst="rect">
            <a:avLst/>
          </a:prstGeom>
          <a:solidFill>
            <a:srgbClr val="FFFF00"/>
          </a:solidFill>
        </p:spPr>
        <p:txBody>
          <a:bodyPr wrap="none" rtlCol="0">
            <a:spAutoFit/>
          </a:bodyPr>
          <a:lstStyle/>
          <a:p>
            <a:r>
              <a:rPr lang="zh-TW" altLang="en-US" sz="1800" dirty="0" smtClean="0"/>
              <a:t>Ａ．</a:t>
            </a:r>
            <a:r>
              <a:rPr lang="zh-TW" altLang="zh-TW" sz="1800" dirty="0" smtClean="0"/>
              <a:t>直接</a:t>
            </a:r>
            <a:r>
              <a:rPr lang="zh-TW" altLang="zh-TW" sz="1800" dirty="0"/>
              <a:t>前去敲門，詢問屋主走出森林的路</a:t>
            </a:r>
            <a:endParaRPr lang="zh-TW" altLang="en-US" sz="1800" dirty="0"/>
          </a:p>
        </p:txBody>
      </p:sp>
      <p:sp>
        <p:nvSpPr>
          <p:cNvPr id="7" name="矩形 6"/>
          <p:cNvSpPr/>
          <p:nvPr/>
        </p:nvSpPr>
        <p:spPr>
          <a:xfrm>
            <a:off x="4173501" y="1635645"/>
            <a:ext cx="4593352" cy="646331"/>
          </a:xfrm>
          <a:prstGeom prst="rect">
            <a:avLst/>
          </a:prstGeom>
          <a:solidFill>
            <a:srgbClr val="FFFF00"/>
          </a:solidFill>
        </p:spPr>
        <p:txBody>
          <a:bodyPr wrap="square">
            <a:spAutoFit/>
          </a:bodyPr>
          <a:lstStyle/>
          <a:p>
            <a:pPr lvl="0"/>
            <a:r>
              <a:rPr lang="zh-TW" altLang="en-US" sz="1800" dirty="0" smtClean="0"/>
              <a:t>Ｂ．</a:t>
            </a:r>
            <a:r>
              <a:rPr lang="zh-TW" altLang="zh-TW" sz="1800" dirty="0" smtClean="0"/>
              <a:t>先在門外觀察一會兒，再敲門向屋主借用電話聯絡家人</a:t>
            </a:r>
            <a:endParaRPr lang="zh-TW" altLang="zh-TW" sz="1800" dirty="0"/>
          </a:p>
        </p:txBody>
      </p:sp>
      <p:sp>
        <p:nvSpPr>
          <p:cNvPr id="8" name="矩形 7"/>
          <p:cNvSpPr/>
          <p:nvPr/>
        </p:nvSpPr>
        <p:spPr>
          <a:xfrm>
            <a:off x="4173501" y="2621638"/>
            <a:ext cx="2723823" cy="369332"/>
          </a:xfrm>
          <a:prstGeom prst="rect">
            <a:avLst/>
          </a:prstGeom>
          <a:solidFill>
            <a:srgbClr val="FFFF00"/>
          </a:solidFill>
        </p:spPr>
        <p:txBody>
          <a:bodyPr wrap="none">
            <a:spAutoFit/>
          </a:bodyPr>
          <a:lstStyle/>
          <a:p>
            <a:pPr lvl="0"/>
            <a:r>
              <a:rPr lang="zh-TW" altLang="en-US" sz="1800" dirty="0" smtClean="0"/>
              <a:t>Ｃ．</a:t>
            </a:r>
            <a:r>
              <a:rPr lang="zh-TW" altLang="zh-TW" sz="1800" dirty="0" smtClean="0"/>
              <a:t>返</a:t>
            </a:r>
            <a:r>
              <a:rPr lang="zh-TW" altLang="zh-TW" sz="1800" dirty="0"/>
              <a:t>頭往回走，不求助</a:t>
            </a:r>
          </a:p>
        </p:txBody>
      </p:sp>
    </p:spTree>
    <p:extLst>
      <p:ext uri="{BB962C8B-B14F-4D97-AF65-F5344CB8AC3E}">
        <p14:creationId xmlns:p14="http://schemas.microsoft.com/office/powerpoint/2010/main" val="2312876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31640" y="195486"/>
            <a:ext cx="7632848" cy="4893647"/>
          </a:xfrm>
          <a:prstGeom prst="rect">
            <a:avLst/>
          </a:prstGeom>
          <a:solidFill>
            <a:schemeClr val="accent4">
              <a:lumMod val="20000"/>
              <a:lumOff val="80000"/>
            </a:schemeClr>
          </a:solidFill>
        </p:spPr>
        <p:txBody>
          <a:bodyPr wrap="square">
            <a:spAutoFit/>
          </a:bodyPr>
          <a:lstStyle/>
          <a:p>
            <a:pPr lvl="0">
              <a:lnSpc>
                <a:spcPct val="150000"/>
              </a:lnSpc>
            </a:pPr>
            <a:r>
              <a:rPr lang="zh-TW" altLang="en-US" sz="1600" b="1" dirty="0" smtClean="0"/>
              <a:t>Ａ．</a:t>
            </a:r>
            <a:r>
              <a:rPr lang="zh-TW" altLang="zh-TW" sz="1600" b="1" dirty="0" smtClean="0"/>
              <a:t>直接</a:t>
            </a:r>
            <a:r>
              <a:rPr lang="zh-TW" altLang="zh-TW" sz="1600" b="1" dirty="0"/>
              <a:t>前去敲門，詢問屋主走出森林的路</a:t>
            </a:r>
          </a:p>
          <a:p>
            <a:pPr marL="285750" indent="-285750">
              <a:lnSpc>
                <a:spcPct val="150000"/>
              </a:lnSpc>
              <a:buFont typeface="Arial" panose="020B0604020202020204" pitchFamily="34" charset="0"/>
              <a:buChar char="•"/>
            </a:pPr>
            <a:r>
              <a:rPr lang="zh-TW" altLang="zh-TW" sz="1600" dirty="0"/>
              <a:t>你是一個遇到急迫問題會想嘗試解決的人，不過有時候礙於某些客觀情況難以實現對於你由衷堅信且確定的事情。你有時會試著為自己做出適度的辯論與堅持，但也不會到固執的地步。</a:t>
            </a:r>
          </a:p>
          <a:p>
            <a:pPr marL="285750" indent="-285750">
              <a:lnSpc>
                <a:spcPct val="150000"/>
              </a:lnSpc>
              <a:buFont typeface="Arial" panose="020B0604020202020204" pitchFamily="34" charset="0"/>
              <a:buChar char="•"/>
            </a:pPr>
            <a:r>
              <a:rPr lang="zh-TW" altLang="zh-TW" sz="1600" dirty="0"/>
              <a:t>你自覺對關係是相對重視的，對朋友你能維持尚且滿意的品質。</a:t>
            </a:r>
          </a:p>
          <a:p>
            <a:pPr lvl="0">
              <a:lnSpc>
                <a:spcPct val="150000"/>
              </a:lnSpc>
            </a:pPr>
            <a:r>
              <a:rPr lang="zh-TW" altLang="en-US" sz="1600" b="1" dirty="0" smtClean="0"/>
              <a:t>Ｂ．</a:t>
            </a:r>
            <a:r>
              <a:rPr lang="zh-TW" altLang="zh-TW" sz="1600" b="1" dirty="0" smtClean="0"/>
              <a:t>先</a:t>
            </a:r>
            <a:r>
              <a:rPr lang="zh-TW" altLang="zh-TW" sz="1600" b="1" dirty="0"/>
              <a:t>在門外觀察一會兒，再敲門向屋主借用電話聯絡家人</a:t>
            </a:r>
          </a:p>
          <a:p>
            <a:pPr marL="285750" indent="-285750">
              <a:lnSpc>
                <a:spcPct val="150000"/>
              </a:lnSpc>
              <a:buFont typeface="Arial" panose="020B0604020202020204" pitchFamily="34" charset="0"/>
              <a:buChar char="•"/>
            </a:pPr>
            <a:r>
              <a:rPr lang="zh-TW" altLang="zh-TW" sz="1600" dirty="0"/>
              <a:t>大部分的時候，你做事情算謹慎，不會太過躁進，不過有時候你在回顧自己處理事情時，會後悔自己還有地方應該可以做的更好。</a:t>
            </a:r>
          </a:p>
          <a:p>
            <a:pPr marL="285750" indent="-285750">
              <a:lnSpc>
                <a:spcPct val="150000"/>
              </a:lnSpc>
              <a:buFont typeface="Arial" panose="020B0604020202020204" pitchFamily="34" charset="0"/>
              <a:buChar char="•"/>
            </a:pPr>
            <a:r>
              <a:rPr lang="zh-TW" altLang="zh-TW" sz="1600" dirty="0"/>
              <a:t>關係對你來說是很重要的，有時候身邊親友或同事的反應會影響你的</a:t>
            </a:r>
            <a:r>
              <a:rPr lang="zh-TW" altLang="zh-TW" sz="1600" dirty="0" smtClean="0"/>
              <a:t>心情</a:t>
            </a:r>
            <a:r>
              <a:rPr lang="zh-TW" altLang="en-US" sz="1600" dirty="0" smtClean="0"/>
              <a:t>。</a:t>
            </a:r>
            <a:endParaRPr lang="zh-TW" altLang="zh-TW" sz="1600" dirty="0"/>
          </a:p>
          <a:p>
            <a:pPr lvl="0">
              <a:lnSpc>
                <a:spcPct val="150000"/>
              </a:lnSpc>
            </a:pPr>
            <a:r>
              <a:rPr lang="zh-TW" altLang="en-US" sz="1600" b="1" dirty="0" smtClean="0"/>
              <a:t>Ｃ．</a:t>
            </a:r>
            <a:r>
              <a:rPr lang="zh-TW" altLang="zh-TW" sz="1600" b="1" dirty="0" smtClean="0"/>
              <a:t>返</a:t>
            </a:r>
            <a:r>
              <a:rPr lang="zh-TW" altLang="zh-TW" sz="1600" b="1" dirty="0"/>
              <a:t>頭往回走，不求助</a:t>
            </a:r>
          </a:p>
          <a:p>
            <a:pPr marL="285750" indent="-285750">
              <a:lnSpc>
                <a:spcPct val="150000"/>
              </a:lnSpc>
              <a:buFont typeface="Arial" panose="020B0604020202020204" pitchFamily="34" charset="0"/>
              <a:buChar char="•"/>
            </a:pPr>
            <a:r>
              <a:rPr lang="zh-TW" altLang="zh-TW" sz="1600" dirty="0"/>
              <a:t>對於不太有把握的情況，通常你會比較保守的面對，試圖避免失敗的結果。</a:t>
            </a:r>
          </a:p>
          <a:p>
            <a:pPr marL="285750" indent="-285750">
              <a:lnSpc>
                <a:spcPct val="150000"/>
              </a:lnSpc>
              <a:buFont typeface="Arial" panose="020B0604020202020204" pitchFamily="34" charset="0"/>
              <a:buChar char="•"/>
            </a:pPr>
            <a:r>
              <a:rPr lang="zh-TW" altLang="zh-TW" sz="1600" dirty="0"/>
              <a:t>關係對你來說，是有輕重的區別，面對不熟悉的人際場合，你的內心有時候會在意自己的表現是否得常。</a:t>
            </a:r>
          </a:p>
        </p:txBody>
      </p:sp>
    </p:spTree>
    <p:extLst>
      <p:ext uri="{BB962C8B-B14F-4D97-AF65-F5344CB8AC3E}">
        <p14:creationId xmlns:p14="http://schemas.microsoft.com/office/powerpoint/2010/main" val="2037260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771550"/>
            <a:ext cx="5711030" cy="435599"/>
          </a:xfrm>
        </p:spPr>
        <p:txBody>
          <a:bodyPr/>
          <a:lstStyle/>
          <a:p>
            <a:r>
              <a:rPr lang="zh-TW" altLang="zh-TW" dirty="0"/>
              <a:t>請你依據認同的程度，從</a:t>
            </a:r>
            <a:r>
              <a:rPr lang="en-US" altLang="zh-TW" dirty="0"/>
              <a:t>0-5</a:t>
            </a:r>
            <a:r>
              <a:rPr lang="zh-TW" altLang="zh-TW" dirty="0"/>
              <a:t>分</a:t>
            </a:r>
            <a:r>
              <a:rPr lang="zh-TW" altLang="zh-TW" dirty="0" smtClean="0"/>
              <a:t>評分</a:t>
            </a:r>
            <a:r>
              <a:rPr lang="zh-TW" altLang="zh-TW" dirty="0"/>
              <a:t/>
            </a:r>
            <a:br>
              <a:rPr lang="zh-TW" altLang="zh-TW" dirty="0"/>
            </a:br>
            <a:endParaRPr lang="zh-TW" altLang="en-US" dirty="0"/>
          </a:p>
        </p:txBody>
      </p:sp>
      <p:sp>
        <p:nvSpPr>
          <p:cNvPr id="5" name="文字方塊 4"/>
          <p:cNvSpPr txBox="1"/>
          <p:nvPr/>
        </p:nvSpPr>
        <p:spPr>
          <a:xfrm>
            <a:off x="1331640" y="1435591"/>
            <a:ext cx="6596678" cy="400110"/>
          </a:xfrm>
          <a:prstGeom prst="rect">
            <a:avLst/>
          </a:prstGeom>
          <a:noFill/>
        </p:spPr>
        <p:txBody>
          <a:bodyPr wrap="none" rtlCol="0">
            <a:spAutoFit/>
          </a:bodyPr>
          <a:lstStyle/>
          <a:p>
            <a:r>
              <a:rPr lang="zh-TW" altLang="zh-TW" sz="2000" dirty="0" smtClean="0"/>
              <a:t>分數</a:t>
            </a:r>
            <a:r>
              <a:rPr lang="zh-TW" altLang="zh-TW" sz="2000" dirty="0"/>
              <a:t>越高代表你認為這個描述越符合你對自己理解的</a:t>
            </a:r>
            <a:r>
              <a:rPr lang="zh-TW" altLang="zh-TW" sz="2000" dirty="0" smtClean="0"/>
              <a:t>狀態</a:t>
            </a:r>
            <a:endParaRPr lang="zh-TW" altLang="zh-TW" sz="2000" dirty="0"/>
          </a:p>
        </p:txBody>
      </p:sp>
      <p:sp>
        <p:nvSpPr>
          <p:cNvPr id="6" name="AutoShape 2" descr="http://feature.parenting.com.tw/109fakenews/images/titleC.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5364" name="Picture 4" descr="https://tse4.mm.bing.net/th?id=OIP.VOXybBxq8wgWHITEaeNcCgAAAA&amp;pid=Api&amp;P=0&amp;w=557&amp;h=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11" y="2571750"/>
            <a:ext cx="4824536" cy="163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0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lnSpc>
                <a:spcPct val="150000"/>
              </a:lnSpc>
            </a:pPr>
            <a:r>
              <a:rPr lang="zh-TW" altLang="zh-TW" dirty="0"/>
              <a:t>巴南效應（</a:t>
            </a:r>
            <a:r>
              <a:rPr lang="en-US" altLang="zh-TW" dirty="0"/>
              <a:t>Barnum effect</a:t>
            </a:r>
            <a:r>
              <a:rPr lang="zh-TW" altLang="zh-TW" dirty="0" smtClean="0"/>
              <a:t>）</a:t>
            </a:r>
            <a:r>
              <a:rPr lang="en-US" altLang="zh-TW" dirty="0" smtClean="0"/>
              <a:t/>
            </a:r>
            <a:br>
              <a:rPr lang="en-US" altLang="zh-TW" dirty="0" smtClean="0"/>
            </a:br>
            <a:r>
              <a:rPr lang="zh-TW" altLang="en-US" dirty="0" smtClean="0"/>
              <a:t>美國心理學家</a:t>
            </a:r>
            <a:endParaRPr lang="en" dirty="0"/>
          </a:p>
        </p:txBody>
      </p:sp>
      <p:grpSp>
        <p:nvGrpSpPr>
          <p:cNvPr id="158" name="Shape 158"/>
          <p:cNvGrpSpPr/>
          <p:nvPr/>
        </p:nvGrpSpPr>
        <p:grpSpPr>
          <a:xfrm>
            <a:off x="916458" y="1019750"/>
            <a:ext cx="214624" cy="214624"/>
            <a:chOff x="2594050" y="1631825"/>
            <a:chExt cx="439625" cy="439625"/>
          </a:xfrm>
        </p:grpSpPr>
        <p:sp>
          <p:nvSpPr>
            <p:cNvPr id="159" name="Shape 159"/>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 name="矩形 4"/>
          <p:cNvSpPr/>
          <p:nvPr/>
        </p:nvSpPr>
        <p:spPr>
          <a:xfrm>
            <a:off x="467544" y="2355726"/>
            <a:ext cx="7687990"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zh-TW" sz="1800" dirty="0"/>
              <a:t>人們會對於他們認為是為自己量身訂做的一些人格描述給予高度的認同</a:t>
            </a:r>
          </a:p>
          <a:p>
            <a:pPr marL="285750" indent="-285750">
              <a:lnSpc>
                <a:spcPct val="150000"/>
              </a:lnSpc>
              <a:buFont typeface="Arial" panose="020B0604020202020204" pitchFamily="34" charset="0"/>
              <a:buChar char="•"/>
            </a:pPr>
            <a:r>
              <a:rPr lang="zh-TW" altLang="zh-TW" sz="1800" dirty="0"/>
              <a:t>人不那麼了解自己</a:t>
            </a: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cxnSp>
        <p:nvCxnSpPr>
          <p:cNvPr id="168" name="Shape 168"/>
          <p:cNvCxnSpPr/>
          <p:nvPr/>
        </p:nvCxnSpPr>
        <p:spPr>
          <a:xfrm>
            <a:off x="-6450" y="1131725"/>
            <a:ext cx="9150599" cy="0"/>
          </a:xfrm>
          <a:prstGeom prst="straightConnector1">
            <a:avLst/>
          </a:prstGeom>
          <a:noFill/>
          <a:ln w="9525" cap="flat" cmpd="sng">
            <a:solidFill>
              <a:srgbClr val="CCCCCC"/>
            </a:solidFill>
            <a:prstDash val="solid"/>
            <a:round/>
            <a:headEnd type="none" w="lg" len="lg"/>
            <a:tailEnd type="none" w="lg" len="lg"/>
          </a:ln>
        </p:spPr>
      </p:cxnSp>
      <p:pic>
        <p:nvPicPr>
          <p:cNvPr id="169" name="Shape 169"/>
          <p:cNvPicPr preferRelativeResize="0"/>
          <p:nvPr/>
        </p:nvPicPr>
        <p:blipFill>
          <a:blip r:embed="rId3">
            <a:alphaModFix/>
          </a:blip>
          <a:stretch>
            <a:fillRect/>
          </a:stretch>
        </p:blipFill>
        <p:spPr>
          <a:xfrm>
            <a:off x="384700" y="878850"/>
            <a:ext cx="3654299" cy="3654299"/>
          </a:xfrm>
          <a:prstGeom prst="ellipse">
            <a:avLst/>
          </a:prstGeom>
          <a:noFill/>
          <a:ln>
            <a:noFill/>
          </a:ln>
        </p:spPr>
      </p:pic>
      <p:sp>
        <p:nvSpPr>
          <p:cNvPr id="170" name="Shape 170"/>
          <p:cNvSpPr/>
          <p:nvPr/>
        </p:nvSpPr>
        <p:spPr>
          <a:xfrm>
            <a:off x="625400" y="736699"/>
            <a:ext cx="790199" cy="7901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grpSp>
        <p:nvGrpSpPr>
          <p:cNvPr id="171" name="Shape 171"/>
          <p:cNvGrpSpPr/>
          <p:nvPr/>
        </p:nvGrpSpPr>
        <p:grpSpPr>
          <a:xfrm>
            <a:off x="842317" y="975119"/>
            <a:ext cx="356203" cy="313212"/>
            <a:chOff x="1929775" y="320925"/>
            <a:chExt cx="423800" cy="372650"/>
          </a:xfrm>
        </p:grpSpPr>
        <p:sp>
          <p:nvSpPr>
            <p:cNvPr id="172" name="Shape 172"/>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矩形 1"/>
          <p:cNvSpPr/>
          <p:nvPr/>
        </p:nvSpPr>
        <p:spPr>
          <a:xfrm>
            <a:off x="4211960" y="1128048"/>
            <a:ext cx="4752528" cy="3000821"/>
          </a:xfrm>
          <a:prstGeom prst="rect">
            <a:avLst/>
          </a:prstGeom>
        </p:spPr>
        <p:txBody>
          <a:bodyPr wrap="square">
            <a:spAutoFit/>
          </a:bodyPr>
          <a:lstStyle/>
          <a:p>
            <a:pPr fontAlgn="base">
              <a:lnSpc>
                <a:spcPct val="150000"/>
              </a:lnSpc>
            </a:pPr>
            <a:r>
              <a:rPr lang="zh-TW" altLang="zh-TW" sz="1800" b="1" dirty="0">
                <a:solidFill>
                  <a:schemeClr val="accent4">
                    <a:lumMod val="75000"/>
                  </a:schemeClr>
                </a:solidFill>
              </a:rPr>
              <a:t>假如以下的條件實現，實驗對象將會對於分析給予更高的準確評價</a:t>
            </a:r>
            <a:r>
              <a:rPr lang="zh-TW" altLang="zh-TW" sz="1800" b="1" dirty="0" smtClean="0">
                <a:solidFill>
                  <a:schemeClr val="accent4">
                    <a:lumMod val="75000"/>
                  </a:schemeClr>
                </a:solidFill>
              </a:rPr>
              <a:t>：</a:t>
            </a:r>
            <a:endParaRPr lang="en-US" altLang="zh-TW" sz="1800" b="1" dirty="0" smtClean="0">
              <a:solidFill>
                <a:schemeClr val="accent4">
                  <a:lumMod val="75000"/>
                </a:schemeClr>
              </a:solidFill>
            </a:endParaRPr>
          </a:p>
          <a:p>
            <a:pPr fontAlgn="base">
              <a:lnSpc>
                <a:spcPct val="150000"/>
              </a:lnSpc>
            </a:pPr>
            <a:endParaRPr lang="zh-TW" altLang="zh-TW" sz="1800" b="1" dirty="0">
              <a:solidFill>
                <a:schemeClr val="accent4">
                  <a:lumMod val="75000"/>
                </a:schemeClr>
              </a:solidFill>
            </a:endParaRPr>
          </a:p>
          <a:p>
            <a:pPr marL="342900" lvl="0" indent="-342900" fontAlgn="base">
              <a:lnSpc>
                <a:spcPct val="150000"/>
              </a:lnSpc>
              <a:buFont typeface="+mj-lt"/>
              <a:buAutoNum type="arabicPeriod"/>
            </a:pPr>
            <a:r>
              <a:rPr lang="zh-TW" altLang="zh-TW" sz="1800" dirty="0"/>
              <a:t>實驗對象相信該分析只應用於他們身上</a:t>
            </a:r>
            <a:r>
              <a:rPr lang="zh-TW" altLang="zh-TW" sz="1800" dirty="0" smtClean="0">
                <a:solidFill>
                  <a:schemeClr val="accent4">
                    <a:lumMod val="75000"/>
                  </a:schemeClr>
                </a:solidFill>
              </a:rPr>
              <a:t>（</a:t>
            </a:r>
            <a:r>
              <a:rPr lang="zh-TW" altLang="en-US" sz="1800" dirty="0">
                <a:solidFill>
                  <a:schemeClr val="accent4">
                    <a:lumMod val="75000"/>
                  </a:schemeClr>
                </a:solidFill>
              </a:rPr>
              <a:t>專屬</a:t>
            </a:r>
            <a:r>
              <a:rPr lang="zh-TW" altLang="zh-TW" sz="1800" dirty="0" smtClean="0">
                <a:solidFill>
                  <a:schemeClr val="accent4">
                    <a:lumMod val="75000"/>
                  </a:schemeClr>
                </a:solidFill>
              </a:rPr>
              <a:t>）</a:t>
            </a:r>
            <a:endParaRPr lang="zh-TW" altLang="zh-TW" sz="1800" dirty="0">
              <a:solidFill>
                <a:schemeClr val="accent4">
                  <a:lumMod val="75000"/>
                </a:schemeClr>
              </a:solidFill>
            </a:endParaRPr>
          </a:p>
          <a:p>
            <a:pPr marL="342900" lvl="0" indent="-342900" fontAlgn="base">
              <a:lnSpc>
                <a:spcPct val="150000"/>
              </a:lnSpc>
              <a:buFont typeface="+mj-lt"/>
              <a:buAutoNum type="arabicPeriod"/>
            </a:pPr>
            <a:r>
              <a:rPr lang="zh-TW" altLang="zh-TW" sz="1800" dirty="0"/>
              <a:t>實驗對象相信分析者的權威</a:t>
            </a:r>
            <a:r>
              <a:rPr lang="zh-TW" altLang="zh-TW" sz="1800" dirty="0" smtClean="0">
                <a:solidFill>
                  <a:schemeClr val="accent4">
                    <a:lumMod val="75000"/>
                  </a:schemeClr>
                </a:solidFill>
              </a:rPr>
              <a:t>（</a:t>
            </a:r>
            <a:r>
              <a:rPr lang="zh-TW" altLang="en-US" sz="1800" dirty="0">
                <a:solidFill>
                  <a:schemeClr val="accent4">
                    <a:lumMod val="75000"/>
                  </a:schemeClr>
                </a:solidFill>
              </a:rPr>
              <a:t>權力</a:t>
            </a:r>
            <a:r>
              <a:rPr lang="zh-TW" altLang="zh-TW" sz="1800" dirty="0" smtClean="0">
                <a:solidFill>
                  <a:schemeClr val="accent4">
                    <a:lumMod val="75000"/>
                  </a:schemeClr>
                </a:solidFill>
              </a:rPr>
              <a:t>）</a:t>
            </a:r>
            <a:endParaRPr lang="zh-TW" altLang="zh-TW" sz="1800" dirty="0">
              <a:solidFill>
                <a:schemeClr val="accent4">
                  <a:lumMod val="75000"/>
                </a:schemeClr>
              </a:solidFill>
            </a:endParaRPr>
          </a:p>
          <a:p>
            <a:pPr marL="342900" lvl="0" indent="-342900" fontAlgn="base">
              <a:lnSpc>
                <a:spcPct val="150000"/>
              </a:lnSpc>
              <a:buFont typeface="+mj-lt"/>
              <a:buAutoNum type="arabicPeriod"/>
            </a:pPr>
            <a:r>
              <a:rPr lang="zh-TW" altLang="zh-TW" sz="1800" dirty="0"/>
              <a:t>分析主要集中在正面描述方面</a:t>
            </a:r>
            <a:r>
              <a:rPr lang="zh-TW" altLang="zh-TW" sz="1800" dirty="0">
                <a:solidFill>
                  <a:schemeClr val="accent4">
                    <a:lumMod val="75000"/>
                  </a:schemeClr>
                </a:solidFill>
              </a:rPr>
              <a:t>（正面）</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022225" y="1693523"/>
            <a:ext cx="4782023" cy="1159799"/>
          </a:xfrm>
          <a:prstGeom prst="rect">
            <a:avLst/>
          </a:prstGeom>
        </p:spPr>
        <p:txBody>
          <a:bodyPr lIns="91425" tIns="91425" rIns="91425" bIns="91425" anchor="b" anchorCtr="0">
            <a:noAutofit/>
          </a:bodyPr>
          <a:lstStyle/>
          <a:p>
            <a:pPr lvl="0" rtl="0">
              <a:spcBef>
                <a:spcPts val="0"/>
              </a:spcBef>
              <a:buNone/>
            </a:pPr>
            <a:r>
              <a:rPr lang="zh-TW" altLang="en-US" dirty="0" smtClean="0"/>
              <a:t>何謂文化？跨文化溝通</a:t>
            </a:r>
            <a:endParaRPr lang="en" dirty="0"/>
          </a:p>
        </p:txBody>
      </p:sp>
      <p:sp>
        <p:nvSpPr>
          <p:cNvPr id="101" name="Shape 101"/>
          <p:cNvSpPr txBox="1"/>
          <p:nvPr/>
        </p:nvSpPr>
        <p:spPr>
          <a:xfrm>
            <a:off x="1133975" y="2291150"/>
            <a:ext cx="543899" cy="562199"/>
          </a:xfrm>
          <a:prstGeom prst="rect">
            <a:avLst/>
          </a:prstGeom>
          <a:noFill/>
          <a:ln>
            <a:noFill/>
          </a:ln>
        </p:spPr>
        <p:txBody>
          <a:bodyPr lIns="91425" tIns="91425" rIns="91425" bIns="91425" anchor="ctr" anchorCtr="0">
            <a:noAutofit/>
          </a:bodyPr>
          <a:lstStyle/>
          <a:p>
            <a:pPr lvl="0" algn="ctr">
              <a:spcBef>
                <a:spcPts val="0"/>
              </a:spcBef>
              <a:buNone/>
            </a:pPr>
            <a:r>
              <a:rPr lang="en" sz="2400">
                <a:solidFill>
                  <a:schemeClr val="dk1"/>
                </a:solidFill>
                <a:latin typeface="Lora"/>
                <a:ea typeface="Lora"/>
                <a:cs typeface="Lora"/>
                <a:sym typeface="Lora"/>
              </a:rPr>
              <a:t>1</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2" name="Shape 182"/>
          <p:cNvSpPr/>
          <p:nvPr/>
        </p:nvSpPr>
        <p:spPr>
          <a:xfrm>
            <a:off x="4465375" y="4440675"/>
            <a:ext cx="213248" cy="191461"/>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文字方塊 1"/>
          <p:cNvSpPr txBox="1"/>
          <p:nvPr/>
        </p:nvSpPr>
        <p:spPr>
          <a:xfrm>
            <a:off x="107504" y="3018041"/>
            <a:ext cx="3005951" cy="1422634"/>
          </a:xfrm>
          <a:prstGeom prst="rect">
            <a:avLst/>
          </a:prstGeom>
          <a:noFill/>
        </p:spPr>
        <p:txBody>
          <a:bodyPr wrap="none" rtlCol="0">
            <a:spAutoFit/>
          </a:bodyPr>
          <a:lstStyle/>
          <a:p>
            <a:pPr>
              <a:lnSpc>
                <a:spcPct val="150000"/>
              </a:lnSpc>
            </a:pPr>
            <a:r>
              <a:rPr lang="zh-TW" altLang="en-US" sz="2000" dirty="0" smtClean="0"/>
              <a:t>１．很少像你這麼有創意</a:t>
            </a:r>
            <a:endParaRPr lang="en-US" altLang="zh-TW" sz="2000" dirty="0" smtClean="0"/>
          </a:p>
          <a:p>
            <a:pPr>
              <a:lnSpc>
                <a:spcPct val="150000"/>
              </a:lnSpc>
            </a:pPr>
            <a:r>
              <a:rPr lang="zh-TW" altLang="en-US" sz="2000" dirty="0" smtClean="0"/>
              <a:t>２．我教過很多學生</a:t>
            </a:r>
            <a:endParaRPr lang="en-US" altLang="zh-TW" sz="2000" dirty="0" smtClean="0"/>
          </a:p>
          <a:p>
            <a:pPr>
              <a:lnSpc>
                <a:spcPct val="150000"/>
              </a:lnSpc>
            </a:pPr>
            <a:r>
              <a:rPr lang="zh-TW" altLang="en-US" sz="2000" dirty="0" smtClean="0"/>
              <a:t>３．你可以的</a:t>
            </a:r>
            <a:endParaRPr lang="zh-TW" altLang="en-US" sz="2000" dirty="0"/>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91" name="Shape 191"/>
          <p:cNvGrpSpPr/>
          <p:nvPr/>
        </p:nvGrpSpPr>
        <p:grpSpPr>
          <a:xfrm>
            <a:off x="916458" y="1019750"/>
            <a:ext cx="214624" cy="214624"/>
            <a:chOff x="2594050" y="1631825"/>
            <a:chExt cx="439625" cy="439625"/>
          </a:xfrm>
        </p:grpSpPr>
        <p:sp>
          <p:nvSpPr>
            <p:cNvPr id="192" name="Shape 192"/>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3" name="Shape 193"/>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4" name="Shape 194"/>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5" name="Shape 195"/>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7410" name="Picture 2" descr="https://img.zcool.cn/community/01fd0c5e7710a8a80120a895ca81f1.jpg@2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9502"/>
            <a:ext cx="3198758" cy="45246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99406" y="1491630"/>
            <a:ext cx="4572000" cy="2677656"/>
          </a:xfrm>
          <a:prstGeom prst="rect">
            <a:avLst/>
          </a:prstGeom>
          <a:solidFill>
            <a:schemeClr val="accent4">
              <a:lumMod val="20000"/>
              <a:lumOff val="80000"/>
            </a:schemeClr>
          </a:solidFill>
        </p:spPr>
        <p:txBody>
          <a:bodyPr>
            <a:spAutoFit/>
          </a:bodyPr>
          <a:lstStyle/>
          <a:p>
            <a:pPr>
              <a:lnSpc>
                <a:spcPct val="150000"/>
              </a:lnSpc>
            </a:pPr>
            <a:r>
              <a:rPr lang="zh-TW" altLang="zh-TW" sz="1600" dirty="0"/>
              <a:t>如果你想造一艘船，不要找一批人來蒐集木材、指揮分配任務與工作。你應該做的是，勾起大家對於浩瀚大海的渴望。</a:t>
            </a:r>
          </a:p>
          <a:p>
            <a:pPr>
              <a:lnSpc>
                <a:spcPct val="150000"/>
              </a:lnSpc>
            </a:pPr>
            <a:r>
              <a:rPr lang="en-US" altLang="zh-TW" sz="1600" dirty="0"/>
              <a:t>If you want to build a ship, don't drum up people to collect wood and don't assign them tasks and work, but rather teach them to long for the endless immensity of the sea.</a:t>
            </a:r>
            <a:endParaRPr lang="zh-TW" altLang="en-US" sz="1600" dirty="0"/>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bizhishe.com/d/file/2020-09-28/16012839401503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7" y="30932"/>
            <a:ext cx="9089010"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71600" y="1059582"/>
            <a:ext cx="7571303" cy="646331"/>
          </a:xfrm>
          <a:prstGeom prst="rect">
            <a:avLst/>
          </a:prstGeom>
        </p:spPr>
        <p:txBody>
          <a:bodyPr wrap="none">
            <a:spAutoFit/>
          </a:bodyPr>
          <a:lstStyle/>
          <a:p>
            <a:r>
              <a:rPr lang="zh-TW" altLang="zh-TW" sz="3600" dirty="0"/>
              <a:t>期待孩子們都能找到屬於自己的大海</a:t>
            </a:r>
            <a:endParaRPr lang="zh-TW" altLang="en-US" sz="3600" dirty="0"/>
          </a:p>
        </p:txBody>
      </p:sp>
    </p:spTree>
    <p:extLst>
      <p:ext uri="{BB962C8B-B14F-4D97-AF65-F5344CB8AC3E}">
        <p14:creationId xmlns:p14="http://schemas.microsoft.com/office/powerpoint/2010/main" val="92941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dirty="0" smtClean="0">
                <a:solidFill>
                  <a:schemeClr val="bg1"/>
                </a:solidFill>
                <a:ea typeface="新細明體" charset="-120"/>
              </a:rPr>
              <a:t>何謂文化？</a:t>
            </a:r>
            <a:endParaRPr lang="en-US" altLang="zh-TW" dirty="0" smtClean="0">
              <a:solidFill>
                <a:schemeClr val="bg1"/>
              </a:solidFill>
              <a:ea typeface="新細明體" charset="-120"/>
            </a:endParaRPr>
          </a:p>
        </p:txBody>
      </p:sp>
      <p:sp>
        <p:nvSpPr>
          <p:cNvPr id="4" name="文字方塊 3"/>
          <p:cNvSpPr txBox="1">
            <a:spLocks noChangeArrowheads="1"/>
          </p:cNvSpPr>
          <p:nvPr/>
        </p:nvSpPr>
        <p:spPr bwMode="auto">
          <a:xfrm>
            <a:off x="1690342" y="1071562"/>
            <a:ext cx="1882775" cy="64633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sz="3600" b="1" dirty="0">
                <a:latin typeface="標楷體" pitchFamily="65" charset="-120"/>
                <a:ea typeface="標楷體" pitchFamily="65" charset="-120"/>
              </a:rPr>
              <a:t>語言</a:t>
            </a:r>
          </a:p>
        </p:txBody>
      </p:sp>
      <p:sp>
        <p:nvSpPr>
          <p:cNvPr id="7172" name="AutoShape 7" descr="中西饮食文化差异图片(第1页) - 一起扣扣网"/>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zh-TW" altLang="en-US" sz="1800">
              <a:ea typeface="新細明體" charset="-120"/>
            </a:endParaRPr>
          </a:p>
        </p:txBody>
      </p:sp>
      <p:sp>
        <p:nvSpPr>
          <p:cNvPr id="7173" name="AutoShape 9" descr="中西饮食文化差异图片(第1页) - 一起扣扣网"/>
          <p:cNvSpPr>
            <a:spLocks noChangeAspect="1" noChangeArrowheads="1"/>
          </p:cNvSpPr>
          <p:nvPr/>
        </p:nvSpPr>
        <p:spPr bwMode="auto">
          <a:xfrm>
            <a:off x="307975" y="59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zh-TW" altLang="en-US" sz="1800">
              <a:ea typeface="新細明體" charset="-120"/>
            </a:endParaRPr>
          </a:p>
        </p:txBody>
      </p:sp>
      <p:sp>
        <p:nvSpPr>
          <p:cNvPr id="7174" name="AutoShape 11" descr="中西饮食文化差异图片(第1页) - 一起扣扣网"/>
          <p:cNvSpPr>
            <a:spLocks noChangeAspect="1" noChangeArrowheads="1"/>
          </p:cNvSpPr>
          <p:nvPr/>
        </p:nvSpPr>
        <p:spPr bwMode="auto">
          <a:xfrm>
            <a:off x="460375" y="1202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zh-TW" altLang="en-US" sz="1800">
              <a:ea typeface="新細明體" charset="-120"/>
            </a:endParaRPr>
          </a:p>
        </p:txBody>
      </p:sp>
      <p:pic>
        <p:nvPicPr>
          <p:cNvPr id="7175" name="Picture 19" descr="http://www.gigglemagazine.com/wp-content/uploads/2017/11/Screen-Shot-2017-11-21-at-11.55.06-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1" y="1815703"/>
            <a:ext cx="679132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880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612776" y="1406129"/>
            <a:ext cx="2005013" cy="64633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sz="3600" b="1" dirty="0">
                <a:latin typeface="標楷體" pitchFamily="65" charset="-120"/>
                <a:ea typeface="標楷體" pitchFamily="65" charset="-120"/>
              </a:rPr>
              <a:t>穿著</a:t>
            </a:r>
          </a:p>
        </p:txBody>
      </p:sp>
      <p:sp>
        <p:nvSpPr>
          <p:cNvPr id="8196" name="AutoShape 4" descr="泰國傳統服飾，你了解多少？ - 每日頭條"/>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zh-TW" altLang="en-US" sz="1800">
              <a:ea typeface="新細明體" charset="-120"/>
            </a:endParaRPr>
          </a:p>
        </p:txBody>
      </p:sp>
      <p:sp>
        <p:nvSpPr>
          <p:cNvPr id="8197" name="AutoShape 6" descr="泰國宮廷鬥爭太精彩，這些傳統服飾加持簡直大飽眼福- 每日頭條"/>
          <p:cNvSpPr>
            <a:spLocks noChangeAspect="1" noChangeArrowheads="1"/>
          </p:cNvSpPr>
          <p:nvPr/>
        </p:nvSpPr>
        <p:spPr bwMode="auto">
          <a:xfrm>
            <a:off x="307975" y="59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zh-TW" altLang="en-US" sz="1800">
              <a:ea typeface="新細明體" charset="-120"/>
            </a:endParaRPr>
          </a:p>
        </p:txBody>
      </p:sp>
      <p:sp>
        <p:nvSpPr>
          <p:cNvPr id="8198" name="AutoShape 8" descr="泰國宮廷鬥爭太精彩，這些傳統服飾加持簡直大飽眼福- 每日頭條"/>
          <p:cNvSpPr>
            <a:spLocks noChangeAspect="1" noChangeArrowheads="1"/>
          </p:cNvSpPr>
          <p:nvPr/>
        </p:nvSpPr>
        <p:spPr bwMode="auto">
          <a:xfrm>
            <a:off x="460375" y="1202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zh-TW" altLang="en-US" sz="1800">
              <a:ea typeface="新細明體" charset="-120"/>
            </a:endParaRPr>
          </a:p>
        </p:txBody>
      </p:sp>
      <p:pic>
        <p:nvPicPr>
          <p:cNvPr id="8199" name="Picture 10" descr="D:\談台灣的多元文化\從東南亞的智慧-談多元文化的敏銳度\照片\TB2xaw9XN3X61Bjy0FdXXanuXXa_!!3479727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406253"/>
            <a:ext cx="4465638" cy="22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descr="四方報／紀念女權鬥士移工歡聚慶祝| ETtoday公民(勿用)新聞| ETtoda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545432"/>
            <a:ext cx="2843212" cy="2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D:\談台灣的多元文化\從東南亞的智慧-談多元文化的敏銳度\照片\46420555215_24b087c123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4" y="897732"/>
            <a:ext cx="2459037" cy="325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1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8203"/>
                                        </p:tgtEl>
                                        <p:attrNameLst>
                                          <p:attrName>style.visibility</p:attrName>
                                        </p:attrNameLst>
                                      </p:cBhvr>
                                      <p:to>
                                        <p:strVal val="visible"/>
                                      </p:to>
                                    </p:set>
                                    <p:animEffect transition="in" filter="fade">
                                      <p:cBhvr>
                                        <p:cTn id="13" dur="500"/>
                                        <p:tgtEl>
                                          <p:spTgt spid="82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D:\談台灣的多元文化\從東南亞的智慧-談多元文化的敏銳度\照片\skVYUXgtw-SvueUMPIASYF1Hxvz1F_Qs6N5dvOjeX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637110"/>
            <a:ext cx="4730750"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descr="泰国建筑图片免费下载_PNG素材_编号vd9id774z_图精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361135"/>
            <a:ext cx="2928938" cy="178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a:spLocks noChangeArrowheads="1"/>
          </p:cNvSpPr>
          <p:nvPr/>
        </p:nvSpPr>
        <p:spPr bwMode="auto">
          <a:xfrm>
            <a:off x="539750" y="674935"/>
            <a:ext cx="1511300" cy="7694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sz="4400" b="1" dirty="0">
                <a:latin typeface="標楷體" pitchFamily="65" charset="-120"/>
                <a:ea typeface="標楷體" pitchFamily="65" charset="-120"/>
              </a:rPr>
              <a:t>建築</a:t>
            </a:r>
          </a:p>
        </p:txBody>
      </p:sp>
      <p:pic>
        <p:nvPicPr>
          <p:cNvPr id="50180" name="Picture 4" descr="越南传统建筑图库摄影片. 图片包括有文化, 历史记录, 照亮, 明信片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89" y="885825"/>
            <a:ext cx="4276725" cy="23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一文幫您梳理西方古代建築發展史，尋根西方建築藝術的源頭| PTT新聞"/>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1" y="3057525"/>
            <a:ext cx="4392613" cy="194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80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additive="base">
                                        <p:cTn id="13" dur="500" fill="hold"/>
                                        <p:tgtEl>
                                          <p:spTgt spid="50180"/>
                                        </p:tgtEl>
                                        <p:attrNameLst>
                                          <p:attrName>ppt_x</p:attrName>
                                        </p:attrNameLst>
                                      </p:cBhvr>
                                      <p:tavLst>
                                        <p:tav tm="0">
                                          <p:val>
                                            <p:strVal val="#ppt_x"/>
                                          </p:val>
                                        </p:tav>
                                        <p:tav tm="100000">
                                          <p:val>
                                            <p:strVal val="#ppt_x"/>
                                          </p:val>
                                        </p:tav>
                                      </p:tavLst>
                                    </p:anim>
                                    <p:anim calcmode="lin" valueType="num">
                                      <p:cBhvr additive="base">
                                        <p:cTn id="14"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0182"/>
                                        </p:tgtEl>
                                        <p:attrNameLst>
                                          <p:attrName>style.visibility</p:attrName>
                                        </p:attrNameLst>
                                      </p:cBhvr>
                                      <p:to>
                                        <p:strVal val="visible"/>
                                      </p:to>
                                    </p:set>
                                    <p:animEffect transition="in" filter="fade">
                                      <p:cBhvr>
                                        <p:cTn id="19" dur="500"/>
                                        <p:tgtEl>
                                          <p:spTgt spid="501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字方塊 5"/>
          <p:cNvSpPr txBox="1">
            <a:spLocks noChangeArrowheads="1"/>
          </p:cNvSpPr>
          <p:nvPr/>
        </p:nvSpPr>
        <p:spPr bwMode="auto">
          <a:xfrm>
            <a:off x="1126332" y="722243"/>
            <a:ext cx="1241425" cy="5847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Font typeface="Wingdings" pitchFamily="2" charset="2"/>
              <a:buChar char="§"/>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TW" altLang="en-US" b="1" dirty="0">
                <a:latin typeface="標楷體" pitchFamily="65" charset="-120"/>
                <a:ea typeface="標楷體" pitchFamily="65" charset="-120"/>
              </a:rPr>
              <a:t>飲食</a:t>
            </a:r>
          </a:p>
        </p:txBody>
      </p:sp>
      <p:pic>
        <p:nvPicPr>
          <p:cNvPr id="49154" name="Picture 2" descr="為什麼東南亞的飯都黃色的、還要堆成三角形？內行人教你做道地又可口的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6" y="1498997"/>
            <a:ext cx="315436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泰國:泰王國（泰語：ราชอาณาจักรไทย，英語：the King -百科知識中文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842022"/>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descr="台灣飲食文化| JIBAO - 洞悉教材的趨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3251597"/>
            <a:ext cx="34639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菲律賓宿霧私人美食推薦—Mega Milk, Restaurant WOK, Casa Verde | 南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276" y="1113235"/>
            <a:ext cx="4244975" cy="15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058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60"/>
                                        </p:tgtEl>
                                        <p:attrNameLst>
                                          <p:attrName>style.visibility</p:attrName>
                                        </p:attrNameLst>
                                      </p:cBhvr>
                                      <p:to>
                                        <p:strVal val="visible"/>
                                      </p:to>
                                    </p:set>
                                    <p:anim calcmode="lin" valueType="num">
                                      <p:cBhvr additive="base">
                                        <p:cTn id="13" dur="500" fill="hold"/>
                                        <p:tgtEl>
                                          <p:spTgt spid="49160"/>
                                        </p:tgtEl>
                                        <p:attrNameLst>
                                          <p:attrName>ppt_x</p:attrName>
                                        </p:attrNameLst>
                                      </p:cBhvr>
                                      <p:tavLst>
                                        <p:tav tm="0">
                                          <p:val>
                                            <p:strVal val="#ppt_x"/>
                                          </p:val>
                                        </p:tav>
                                        <p:tav tm="100000">
                                          <p:val>
                                            <p:strVal val="#ppt_x"/>
                                          </p:val>
                                        </p:tav>
                                      </p:tavLst>
                                    </p:anim>
                                    <p:anim calcmode="lin" valueType="num">
                                      <p:cBhvr additive="base">
                                        <p:cTn id="14" dur="500" fill="hold"/>
                                        <p:tgtEl>
                                          <p:spTgt spid="491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ppt_x"/>
                                          </p:val>
                                        </p:tav>
                                        <p:tav tm="100000">
                                          <p:val>
                                            <p:strVal val="#ppt_x"/>
                                          </p:val>
                                        </p:tav>
                                      </p:tavLst>
                                    </p:anim>
                                    <p:anim calcmode="lin" valueType="num">
                                      <p:cBhvr additive="base">
                                        <p:cTn id="20"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62"/>
                                        </p:tgtEl>
                                        <p:attrNameLst>
                                          <p:attrName>style.visibility</p:attrName>
                                        </p:attrNameLst>
                                      </p:cBhvr>
                                      <p:to>
                                        <p:strVal val="visible"/>
                                      </p:to>
                                    </p:set>
                                    <p:anim calcmode="lin" valueType="num">
                                      <p:cBhvr additive="base">
                                        <p:cTn id="25" dur="500" fill="hold"/>
                                        <p:tgtEl>
                                          <p:spTgt spid="49162"/>
                                        </p:tgtEl>
                                        <p:attrNameLst>
                                          <p:attrName>ppt_x</p:attrName>
                                        </p:attrNameLst>
                                      </p:cBhvr>
                                      <p:tavLst>
                                        <p:tav tm="0">
                                          <p:val>
                                            <p:strVal val="#ppt_x"/>
                                          </p:val>
                                        </p:tav>
                                        <p:tav tm="100000">
                                          <p:val>
                                            <p:strVal val="#ppt_x"/>
                                          </p:val>
                                        </p:tav>
                                      </p:tavLst>
                                    </p:anim>
                                    <p:anim calcmode="lin" valueType="num">
                                      <p:cBhvr additive="base">
                                        <p:cTn id="26" dur="500" fill="hold"/>
                                        <p:tgtEl>
                                          <p:spTgt spid="491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243"/>
                                        </p:tgtEl>
                                        <p:attrNameLst>
                                          <p:attrName>style.visibility</p:attrName>
                                        </p:attrNameLst>
                                      </p:cBhvr>
                                      <p:to>
                                        <p:strVal val="visible"/>
                                      </p:to>
                                    </p:set>
                                    <p:animEffect transition="in" filter="fade">
                                      <p:cBhvr>
                                        <p:cTn id="31"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1571</Words>
  <Application>Microsoft Office PowerPoint</Application>
  <PresentationFormat>如螢幕大小 (16:9)</PresentationFormat>
  <Paragraphs>175</Paragraphs>
  <Slides>52</Slides>
  <Notes>15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52</vt:i4>
      </vt:variant>
    </vt:vector>
  </HeadingPairs>
  <TitlesOfParts>
    <vt:vector size="59" baseType="lpstr">
      <vt:lpstr>Arial</vt:lpstr>
      <vt:lpstr>新細明體</vt:lpstr>
      <vt:lpstr>Quattrocento Sans</vt:lpstr>
      <vt:lpstr>Lora</vt:lpstr>
      <vt:lpstr>Verdana</vt:lpstr>
      <vt:lpstr>標楷體</vt:lpstr>
      <vt:lpstr>Viola template</vt:lpstr>
      <vt:lpstr>不同文化的親職溝通與教養</vt:lpstr>
      <vt:lpstr>關於我</vt:lpstr>
      <vt:lpstr>PowerPoint 簡報</vt:lpstr>
      <vt:lpstr>PowerPoint 簡報</vt:lpstr>
      <vt:lpstr>何謂文化？跨文化溝通</vt:lpstr>
      <vt:lpstr>何謂文化？</vt:lpstr>
      <vt:lpstr>PowerPoint 簡報</vt:lpstr>
      <vt:lpstr>PowerPoint 簡報</vt:lpstr>
      <vt:lpstr>PowerPoint 簡報</vt:lpstr>
      <vt:lpstr>何謂文化？</vt:lpstr>
      <vt:lpstr> 跨文化？</vt:lpstr>
      <vt:lpstr>PowerPoint 簡報</vt:lpstr>
      <vt:lpstr> 如何培養跨文化溝通能力</vt:lpstr>
      <vt:lpstr>自我認同</vt:lpstr>
      <vt:lpstr>文化價值</vt:lpstr>
      <vt:lpstr>文化價值</vt:lpstr>
      <vt:lpstr>文化價值</vt:lpstr>
      <vt:lpstr>個人文化身分認同</vt:lpstr>
      <vt:lpstr>個人文化身分認同</vt:lpstr>
      <vt:lpstr>認識自己：我想要成為老師</vt:lpstr>
      <vt:lpstr>每天不斷努力完成每個任務</vt:lpstr>
      <vt:lpstr>帶給小孩正面能量</vt:lpstr>
      <vt:lpstr>不同文化的溝通：父母之間的溝通</vt:lpstr>
      <vt:lpstr>PowerPoint 簡報</vt:lpstr>
      <vt:lpstr>PowerPoint 簡報</vt:lpstr>
      <vt:lpstr>PowerPoint 簡報</vt:lpstr>
      <vt:lpstr>父母之間的溝通</vt:lpstr>
      <vt:lpstr>PowerPoint 簡報</vt:lpstr>
      <vt:lpstr>父母之間的溝通</vt:lpstr>
      <vt:lpstr>價值觀</vt:lpstr>
      <vt:lpstr>親職溝通</vt:lpstr>
      <vt:lpstr>PowerPoint 簡報</vt:lpstr>
      <vt:lpstr>PowerPoint 簡報</vt:lpstr>
      <vt:lpstr>這三件事情會導致爆炸：</vt:lpstr>
      <vt:lpstr>學習能力代表什麼？</vt:lpstr>
      <vt:lpstr>PowerPoint 簡報</vt:lpstr>
      <vt:lpstr>PowerPoint 簡報</vt:lpstr>
      <vt:lpstr>我訊息溝通法</vt:lpstr>
      <vt:lpstr>我訊息溝通法</vt:lpstr>
      <vt:lpstr>PowerPoint 簡報</vt:lpstr>
      <vt:lpstr>心理測驗</vt:lpstr>
      <vt:lpstr>PowerPoint 簡報</vt:lpstr>
      <vt:lpstr>PowerPoint 簡報</vt:lpstr>
      <vt:lpstr>PowerPoint 簡報</vt:lpstr>
      <vt:lpstr>PowerPoint 簡報</vt:lpstr>
      <vt:lpstr>PowerPoint 簡報</vt:lpstr>
      <vt:lpstr>請你依據認同的程度，從0-5分評分 </vt:lpstr>
      <vt:lpstr>巴南效應（Barnum effect） 美國心理學家</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不同文化的親職溝通與教養</dc:title>
  <dc:creator>User</dc:creator>
  <cp:lastModifiedBy>User</cp:lastModifiedBy>
  <cp:revision>20</cp:revision>
  <dcterms:modified xsi:type="dcterms:W3CDTF">2022-07-16T07:32:04Z</dcterms:modified>
</cp:coreProperties>
</file>